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30"/>
  </p:notesMasterIdLst>
  <p:sldIdLst>
    <p:sldId id="256" r:id="rId2"/>
    <p:sldId id="258" r:id="rId3"/>
    <p:sldId id="257" r:id="rId4"/>
    <p:sldId id="262" r:id="rId5"/>
    <p:sldId id="267" r:id="rId6"/>
    <p:sldId id="261" r:id="rId7"/>
    <p:sldId id="263" r:id="rId8"/>
    <p:sldId id="264" r:id="rId9"/>
    <p:sldId id="265" r:id="rId10"/>
    <p:sldId id="268" r:id="rId11"/>
    <p:sldId id="269" r:id="rId12"/>
    <p:sldId id="271" r:id="rId13"/>
    <p:sldId id="272" r:id="rId14"/>
    <p:sldId id="273" r:id="rId15"/>
    <p:sldId id="276" r:id="rId16"/>
    <p:sldId id="282" r:id="rId17"/>
    <p:sldId id="259" r:id="rId18"/>
    <p:sldId id="274" r:id="rId19"/>
    <p:sldId id="260" r:id="rId20"/>
    <p:sldId id="277" r:id="rId21"/>
    <p:sldId id="283" r:id="rId22"/>
    <p:sldId id="286" r:id="rId23"/>
    <p:sldId id="275" r:id="rId24"/>
    <p:sldId id="278" r:id="rId25"/>
    <p:sldId id="279" r:id="rId26"/>
    <p:sldId id="280" r:id="rId27"/>
    <p:sldId id="285" r:id="rId28"/>
    <p:sldId id="28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0267" autoAdjust="0"/>
  </p:normalViewPr>
  <p:slideViewPr>
    <p:cSldViewPr snapToGrid="0">
      <p:cViewPr>
        <p:scale>
          <a:sx n="50" d="100"/>
          <a:sy n="50" d="100"/>
        </p:scale>
        <p:origin x="1767" y="4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F008A8-2902-4E00-BDB2-9100BF63CBFE}" type="datetimeFigureOut">
              <a:rPr lang="zh-CN" altLang="en-US" smtClean="0"/>
              <a:t>2016/10/12</a:t>
            </a:fld>
            <a:endParaRPr lang="zh-CN"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52476E-0C65-40F4-B48E-7C139D5E8098}" type="slidenum">
              <a:rPr lang="zh-CN" altLang="en-US" smtClean="0"/>
              <a:t>‹#›</a:t>
            </a:fld>
            <a:endParaRPr lang="zh-CN" altLang="en-US"/>
          </a:p>
        </p:txBody>
      </p:sp>
    </p:spTree>
    <p:extLst>
      <p:ext uri="{BB962C8B-B14F-4D97-AF65-F5344CB8AC3E}">
        <p14:creationId xmlns:p14="http://schemas.microsoft.com/office/powerpoint/2010/main" val="216685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we need to define and analyze a general mean-variance</a:t>
            </a:r>
          </a:p>
          <a:p>
            <a:r>
              <a:rPr lang="en-US" altLang="zh-CN" dirty="0"/>
              <a:t>framework with differential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we assume that the observer is completely uninformed and forms expectations rationally, i.e., that the joint distribution of asset returns as viewed by the observer is the weighting across states, </a:t>
            </a:r>
            <a:r>
              <a:rPr lang="en-US" altLang="zh-CN" i="1" dirty="0"/>
              <a:t>s, </a:t>
            </a:r>
            <a:r>
              <a:rPr lang="en-US" altLang="zh-CN" dirty="0"/>
              <a:t>of the conditional distributions as viewed by the manager.</a:t>
            </a:r>
          </a:p>
          <a:p>
            <a:endParaRPr lang="zh-CN" altLang="en-US" dirty="0"/>
          </a:p>
        </p:txBody>
      </p:sp>
      <p:sp>
        <p:nvSpPr>
          <p:cNvPr id="4" name="Slide Number Placeholder 3"/>
          <p:cNvSpPr>
            <a:spLocks noGrp="1"/>
          </p:cNvSpPr>
          <p:nvPr>
            <p:ph type="sldNum" sz="quarter" idx="10"/>
          </p:nvPr>
        </p:nvSpPr>
        <p:spPr/>
        <p:txBody>
          <a:bodyPr/>
          <a:lstStyle/>
          <a:p>
            <a:fld id="{C252476E-0C65-40F4-B48E-7C139D5E8098}" type="slidenum">
              <a:rPr lang="zh-CN" altLang="en-US" smtClean="0"/>
              <a:t>13</a:t>
            </a:fld>
            <a:endParaRPr lang="zh-CN" altLang="en-US"/>
          </a:p>
        </p:txBody>
      </p:sp>
    </p:spTree>
    <p:extLst>
      <p:ext uri="{BB962C8B-B14F-4D97-AF65-F5344CB8AC3E}">
        <p14:creationId xmlns:p14="http://schemas.microsoft.com/office/powerpoint/2010/main" val="2151787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we need to define and analyze a general mean-variance</a:t>
            </a:r>
          </a:p>
          <a:p>
            <a:r>
              <a:rPr lang="en-US" altLang="zh-CN" dirty="0"/>
              <a:t>framework with differential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we assume that the observer is completely uninformed and forms expectations rationally, i.e., that the joint distribution of asset returns as viewed by the observer is the weighting across states, </a:t>
            </a:r>
            <a:r>
              <a:rPr lang="en-US" altLang="zh-CN" i="1" dirty="0"/>
              <a:t>s, </a:t>
            </a:r>
            <a:r>
              <a:rPr lang="en-US" altLang="zh-CN" dirty="0"/>
              <a:t>of the conditional distributions as viewed by the manager.</a:t>
            </a:r>
          </a:p>
          <a:p>
            <a:endParaRPr lang="zh-CN" altLang="en-US" dirty="0"/>
          </a:p>
        </p:txBody>
      </p:sp>
      <p:sp>
        <p:nvSpPr>
          <p:cNvPr id="4" name="Slide Number Placeholder 3"/>
          <p:cNvSpPr>
            <a:spLocks noGrp="1"/>
          </p:cNvSpPr>
          <p:nvPr>
            <p:ph type="sldNum" sz="quarter" idx="10"/>
          </p:nvPr>
        </p:nvSpPr>
        <p:spPr/>
        <p:txBody>
          <a:bodyPr/>
          <a:lstStyle/>
          <a:p>
            <a:fld id="{C252476E-0C65-40F4-B48E-7C139D5E8098}" type="slidenum">
              <a:rPr lang="zh-CN" altLang="en-US" smtClean="0"/>
              <a:t>14</a:t>
            </a:fld>
            <a:endParaRPr lang="zh-CN" altLang="en-US"/>
          </a:p>
        </p:txBody>
      </p:sp>
    </p:spTree>
    <p:extLst>
      <p:ext uri="{BB962C8B-B14F-4D97-AF65-F5344CB8AC3E}">
        <p14:creationId xmlns:p14="http://schemas.microsoft.com/office/powerpoint/2010/main" val="3203143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ltLang="zh-CN"/>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ltLang="zh-CN"/>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909BE437-E13A-4A03-B3DF-7349C68AB2AC}" type="datetime1">
              <a:rPr lang="zh-CN" altLang="en-US" smtClean="0"/>
              <a:t>2016/10/12</a:t>
            </a:fld>
            <a:endParaRPr lang="zh-CN" alt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zh-CN"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C22EC132-B029-469E-9833-413C16851A07}" type="slidenum">
              <a:rPr lang="zh-CN" altLang="en-US" smtClean="0"/>
              <a:t>‹#›</a:t>
            </a:fld>
            <a:endParaRPr lang="zh-CN" alt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28249511"/>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415B29D9-3594-4C5C-8A99-2E44C539A254}" type="datetime1">
              <a:rPr lang="zh-CN" altLang="en-US" smtClean="0"/>
              <a:t>2016/10/12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22EC132-B029-469E-9833-413C16851A07}" type="slidenum">
              <a:rPr lang="zh-CN" altLang="en-US" smtClean="0"/>
              <a:t>‹#›</a:t>
            </a:fld>
            <a:endParaRPr lang="zh-CN" altLang="en-US"/>
          </a:p>
        </p:txBody>
      </p:sp>
    </p:spTree>
    <p:extLst>
      <p:ext uri="{BB962C8B-B14F-4D97-AF65-F5344CB8AC3E}">
        <p14:creationId xmlns:p14="http://schemas.microsoft.com/office/powerpoint/2010/main" val="661517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A3444509-CC05-44CA-A24B-BEB1EC2DD4CD}" type="datetime1">
              <a:rPr lang="zh-CN" altLang="en-US" smtClean="0"/>
              <a:t>2016/10/12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22EC132-B029-469E-9833-413C16851A07}" type="slidenum">
              <a:rPr lang="zh-CN" altLang="en-US" smtClean="0"/>
              <a:t>‹#›</a:t>
            </a:fld>
            <a:endParaRPr lang="zh-CN" altLang="en-US"/>
          </a:p>
        </p:txBody>
      </p:sp>
    </p:spTree>
    <p:extLst>
      <p:ext uri="{BB962C8B-B14F-4D97-AF65-F5344CB8AC3E}">
        <p14:creationId xmlns:p14="http://schemas.microsoft.com/office/powerpoint/2010/main" val="1148006116"/>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idx="1"/>
          </p:nvPr>
        </p:nvSpPr>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C2A401FF-EF28-43D1-A86C-07875B0711A8}" type="datetime1">
              <a:rPr lang="zh-CN" altLang="en-US" smtClean="0"/>
              <a:t>2016/10/12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22EC132-B029-469E-9833-413C16851A07}" type="slidenum">
              <a:rPr lang="zh-CN" altLang="en-US" smtClean="0"/>
              <a:t>‹#›</a:t>
            </a:fld>
            <a:endParaRPr lang="zh-CN" altLang="en-US"/>
          </a:p>
        </p:txBody>
      </p:sp>
    </p:spTree>
    <p:extLst>
      <p:ext uri="{BB962C8B-B14F-4D97-AF65-F5344CB8AC3E}">
        <p14:creationId xmlns:p14="http://schemas.microsoft.com/office/powerpoint/2010/main" val="212807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ltLang="zh-CN"/>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ltLang="zh-CN"/>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4F97BB09-FC55-4608-BBC9-2BC9FF947247}" type="datetime1">
              <a:rPr lang="zh-CN" altLang="en-US" smtClean="0"/>
              <a:t>2016/10/12</a:t>
            </a:fld>
            <a:endParaRPr lang="zh-CN" alt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zh-CN"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C22EC132-B029-469E-9833-413C16851A07}" type="slidenum">
              <a:rPr lang="zh-CN" altLang="en-US" smtClean="0"/>
              <a:t>‹#›</a:t>
            </a:fld>
            <a:endParaRPr lang="zh-CN" alt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705183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ltLang="zh-CN"/>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987E77C8-E936-4032-A100-516F20AE88D9}" type="datetime1">
              <a:rPr lang="zh-CN" altLang="en-US" smtClean="0"/>
              <a:t>2016/10/12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22EC132-B029-469E-9833-413C16851A07}" type="slidenum">
              <a:rPr lang="zh-CN" altLang="en-US" smtClean="0"/>
              <a:t>‹#›</a:t>
            </a:fld>
            <a:endParaRPr lang="zh-CN" altLang="en-US"/>
          </a:p>
        </p:txBody>
      </p:sp>
    </p:spTree>
    <p:extLst>
      <p:ext uri="{BB962C8B-B14F-4D97-AF65-F5344CB8AC3E}">
        <p14:creationId xmlns:p14="http://schemas.microsoft.com/office/powerpoint/2010/main" val="273440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ltLang="zh-CN"/>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zh-CN"/>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ltLang="zh-CN"/>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587D0763-CD9A-42AA-9A41-8391E6ACC83C}" type="datetime1">
              <a:rPr lang="zh-CN" altLang="en-US" smtClean="0"/>
              <a:t>2016/10/12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C22EC132-B029-469E-9833-413C16851A07}" type="slidenum">
              <a:rPr lang="zh-CN" altLang="en-US" smtClean="0"/>
              <a:t>‹#›</a:t>
            </a:fld>
            <a:endParaRPr lang="zh-CN" altLang="en-US"/>
          </a:p>
        </p:txBody>
      </p:sp>
    </p:spTree>
    <p:extLst>
      <p:ext uri="{BB962C8B-B14F-4D97-AF65-F5344CB8AC3E}">
        <p14:creationId xmlns:p14="http://schemas.microsoft.com/office/powerpoint/2010/main" val="1234310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fld id="{F96B3480-C19A-4CA2-81DC-4B01C79EDD85}" type="datetime1">
              <a:rPr lang="zh-CN" altLang="en-US" smtClean="0"/>
              <a:t>2016/10/12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C22EC132-B029-469E-9833-413C16851A07}" type="slidenum">
              <a:rPr lang="zh-CN" altLang="en-US" smtClean="0"/>
              <a:t>‹#›</a:t>
            </a:fld>
            <a:endParaRPr lang="zh-CN" altLang="en-US"/>
          </a:p>
        </p:txBody>
      </p:sp>
    </p:spTree>
    <p:extLst>
      <p:ext uri="{BB962C8B-B14F-4D97-AF65-F5344CB8AC3E}">
        <p14:creationId xmlns:p14="http://schemas.microsoft.com/office/powerpoint/2010/main" val="1086325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48ACA-2EE9-4ACC-9808-99DEFC39843E}" type="datetime1">
              <a:rPr lang="zh-CN" altLang="en-US" smtClean="0"/>
              <a:t>2016/10/12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C22EC132-B029-469E-9833-413C16851A07}" type="slidenum">
              <a:rPr lang="zh-CN" altLang="en-US" smtClean="0"/>
              <a:t>‹#›</a:t>
            </a:fld>
            <a:endParaRPr lang="zh-CN" altLang="en-US"/>
          </a:p>
        </p:txBody>
      </p:sp>
    </p:spTree>
    <p:extLst>
      <p:ext uri="{BB962C8B-B14F-4D97-AF65-F5344CB8AC3E}">
        <p14:creationId xmlns:p14="http://schemas.microsoft.com/office/powerpoint/2010/main" val="502779525"/>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ltLang="zh-CN"/>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zh-CN"/>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9B26F9C-6D1A-4DBE-A1F9-E11385B22FE5}" type="datetime1">
              <a:rPr lang="zh-CN" altLang="en-US" smtClean="0"/>
              <a:t>2016/10/12</a:t>
            </a:fld>
            <a:endParaRPr lang="zh-CN"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zh-CN"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C22EC132-B029-469E-9833-413C16851A07}" type="slidenum">
              <a:rPr lang="zh-CN" altLang="en-US" smtClean="0"/>
              <a:t>‹#›</a:t>
            </a:fld>
            <a:endParaRPr lang="zh-CN"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4516689"/>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ltLang="zh-CN"/>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zh-CN"/>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4C4FDD35-FE6F-41E7-9EF1-786A9DBC24DC}" type="datetime1">
              <a:rPr lang="zh-CN" altLang="en-US" smtClean="0"/>
              <a:t>2016/10/12</a:t>
            </a:fld>
            <a:endParaRPr lang="zh-CN"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C22EC132-B029-469E-9833-413C16851A07}" type="slidenum">
              <a:rPr lang="zh-CN" altLang="en-US" smtClean="0"/>
              <a:t>‹#›</a:t>
            </a:fld>
            <a:endParaRPr lang="zh-CN"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0891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ltLang="zh-CN"/>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106B2F9-6AE4-4635-B4D7-0C9766FD3743}" type="datetime1">
              <a:rPr lang="zh-CN" altLang="en-US" smtClean="0"/>
              <a:t>2016/10/12</a:t>
            </a:fld>
            <a:endParaRPr lang="zh-CN" alt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zh-CN" alt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C22EC132-B029-469E-9833-413C16851A07}" type="slidenum">
              <a:rPr lang="zh-CN" altLang="en-US" smtClean="0"/>
              <a:t>‹#›</a:t>
            </a:fld>
            <a:endParaRPr lang="zh-CN" alt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041339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hf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11" orient="horz" pos="1368" userDrawn="1">
          <p15:clr>
            <a:srgbClr val="F26B43"/>
          </p15:clr>
        </p15:guide>
        <p15:guide id="12" orient="horz" pos="1440" userDrawn="1">
          <p15:clr>
            <a:srgbClr val="F26B43"/>
          </p15:clr>
        </p15:guide>
        <p15:guide id="13" orient="horz" pos="3696" userDrawn="1">
          <p15:clr>
            <a:srgbClr val="F26B43"/>
          </p15:clr>
        </p15:guide>
        <p15:guide id="14" orient="horz" pos="432" userDrawn="1">
          <p15:clr>
            <a:srgbClr val="F26B43"/>
          </p15:clr>
        </p15:guide>
        <p15:guide id="15" orient="horz" pos="1512" userDrawn="1">
          <p15:clr>
            <a:srgbClr val="F26B43"/>
          </p15:clr>
        </p15:guide>
        <p15:guide id="16" pos="5184" userDrawn="1">
          <p15:clr>
            <a:srgbClr val="F26B43"/>
          </p15:clr>
        </p15:guide>
        <p15:guide id="17" pos="702" userDrawn="1">
          <p15:clr>
            <a:srgbClr val="F26B43"/>
          </p15:clr>
        </p15:guide>
        <p15:guide id="18" pos="6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zh-CN" sz="4400" cap="none" dirty="0">
                <a:latin typeface="+mn-lt"/>
              </a:rPr>
              <a:t>Differential Information and Performance Measurement Using a Security Market Line</a:t>
            </a:r>
            <a:endParaRPr lang="zh-CN" altLang="en-US" sz="4400" cap="none" dirty="0">
              <a:latin typeface="+mn-lt"/>
            </a:endParaRPr>
          </a:p>
        </p:txBody>
      </p:sp>
      <p:sp>
        <p:nvSpPr>
          <p:cNvPr id="3" name="Subtitle 2"/>
          <p:cNvSpPr>
            <a:spLocks noGrp="1"/>
          </p:cNvSpPr>
          <p:nvPr>
            <p:ph type="subTitle" idx="1"/>
          </p:nvPr>
        </p:nvSpPr>
        <p:spPr/>
        <p:txBody>
          <a:bodyPr/>
          <a:lstStyle/>
          <a:p>
            <a:r>
              <a:rPr lang="en-US" altLang="zh-CN" dirty="0"/>
              <a:t>Philip H. </a:t>
            </a:r>
            <a:r>
              <a:rPr lang="en-US" altLang="zh-CN" dirty="0" err="1"/>
              <a:t>Dybvig</a:t>
            </a:r>
            <a:r>
              <a:rPr lang="en-US" altLang="zh-CN" dirty="0"/>
              <a:t> and Stephen A. Ross</a:t>
            </a:r>
            <a:endParaRPr lang="zh-CN" altLang="en-US" dirty="0"/>
          </a:p>
        </p:txBody>
      </p:sp>
      <p:sp>
        <p:nvSpPr>
          <p:cNvPr id="4" name="Slide Number Placeholder 3"/>
          <p:cNvSpPr>
            <a:spLocks noGrp="1"/>
          </p:cNvSpPr>
          <p:nvPr>
            <p:ph type="sldNum" sz="quarter" idx="12"/>
          </p:nvPr>
        </p:nvSpPr>
        <p:spPr/>
        <p:txBody>
          <a:bodyPr/>
          <a:lstStyle/>
          <a:p>
            <a:fld id="{C22EC132-B029-469E-9833-413C16851A07}" type="slidenum">
              <a:rPr lang="zh-CN" altLang="en-US" smtClean="0"/>
              <a:t>1</a:t>
            </a:fld>
            <a:endParaRPr lang="zh-CN" altLang="en-US"/>
          </a:p>
        </p:txBody>
      </p:sp>
    </p:spTree>
    <p:extLst>
      <p:ext uri="{BB962C8B-B14F-4D97-AF65-F5344CB8AC3E}">
        <p14:creationId xmlns:p14="http://schemas.microsoft.com/office/powerpoint/2010/main" val="2105309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US" altLang="zh-CN" dirty="0"/>
                  <a:t>Why?</a:t>
                </a:r>
              </a:p>
              <a:p>
                <a:r>
                  <a:rPr lang="en-US" altLang="zh-CN" dirty="0"/>
                  <a:t>Return to the manager’s portfolio:</a:t>
                </a:r>
              </a:p>
              <a:p>
                <a:pPr marL="0" indent="0" algn="ctr">
                  <a:buNone/>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𝛾</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𝑥</m:t>
                          </m:r>
                        </m:e>
                      </m:acc>
                      <m:r>
                        <a:rPr lang="en-US" altLang="zh-CN" i="1">
                          <a:latin typeface="Cambria Math" panose="02040503050406030204" pitchFamily="18" charset="0"/>
                        </a:rPr>
                        <m:t>=</m:t>
                      </m:r>
                      <m:f>
                        <m:fPr>
                          <m:ctrlPr>
                            <a:rPr lang="en-US" altLang="zh-CN" i="1">
                              <a:solidFill>
                                <a:srgbClr val="191B0E"/>
                              </a:solidFill>
                              <a:latin typeface="Cambria Math" panose="02040503050406030204" pitchFamily="18" charset="0"/>
                            </a:rPr>
                          </m:ctrlPr>
                        </m:fPr>
                        <m:num>
                          <m:r>
                            <a:rPr lang="en-US" altLang="zh-CN" b="0" i="1" smtClean="0">
                              <a:solidFill>
                                <a:srgbClr val="191B0E"/>
                              </a:solidFill>
                              <a:latin typeface="Cambria Math" panose="02040503050406030204" pitchFamily="18" charset="0"/>
                            </a:rPr>
                            <m:t>𝜋</m:t>
                          </m:r>
                          <m:r>
                            <a:rPr lang="en-US" altLang="zh-CN" i="1">
                              <a:solidFill>
                                <a:srgbClr val="191B0E"/>
                              </a:solidFill>
                              <a:latin typeface="Cambria Math" panose="02040503050406030204" pitchFamily="18" charset="0"/>
                            </a:rPr>
                            <m:t>+</m:t>
                          </m:r>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num>
                        <m:den>
                          <m:sSubSup>
                            <m:sSubSupPr>
                              <m:ctrlPr>
                                <a:rPr lang="en-US" altLang="zh-CN" i="1">
                                  <a:solidFill>
                                    <a:srgbClr val="191B0E"/>
                                  </a:solidFill>
                                  <a:latin typeface="Cambria Math" panose="02040503050406030204" pitchFamily="18" charset="0"/>
                                </a:rPr>
                              </m:ctrlPr>
                            </m:sSubSupPr>
                            <m:e>
                              <m:r>
                                <a:rPr lang="en-US" altLang="zh-CN" i="1">
                                  <a:solidFill>
                                    <a:srgbClr val="191B0E"/>
                                  </a:solidFill>
                                  <a:latin typeface="Cambria Math" panose="02040503050406030204" pitchFamily="18" charset="0"/>
                                </a:rPr>
                                <m:t>𝜎</m:t>
                              </m:r>
                            </m:e>
                            <m:sub>
                              <m:r>
                                <a:rPr lang="zh-CN" altLang="en-US" i="1">
                                  <a:solidFill>
                                    <a:srgbClr val="191B0E"/>
                                  </a:solidFill>
                                  <a:latin typeface="Cambria Math" panose="02040503050406030204" pitchFamily="18" charset="0"/>
                                </a:rPr>
                                <m:t>𝜀</m:t>
                              </m:r>
                            </m:sub>
                            <m:sup>
                              <m:r>
                                <a:rPr lang="en-US" altLang="zh-CN" i="1">
                                  <a:solidFill>
                                    <a:srgbClr val="191B0E"/>
                                  </a:solidFill>
                                  <a:latin typeface="Cambria Math" panose="02040503050406030204" pitchFamily="18" charset="0"/>
                                </a:rPr>
                                <m:t>2</m:t>
                              </m:r>
                            </m:sup>
                          </m:sSubSup>
                          <m:r>
                            <a:rPr lang="en-US" altLang="zh-CN" i="1">
                              <a:solidFill>
                                <a:srgbClr val="191B0E"/>
                              </a:solidFill>
                              <a:latin typeface="Cambria Math" panose="02040503050406030204" pitchFamily="18" charset="0"/>
                            </a:rPr>
                            <m:t>𝐴</m:t>
                          </m:r>
                        </m:den>
                      </m:f>
                      <m:r>
                        <a:rPr lang="en-US" altLang="zh-CN" b="0" i="0"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𝜋</m:t>
                      </m:r>
                      <m:r>
                        <a:rPr lang="en-US" altLang="zh-CN" b="0" i="1" smtClean="0">
                          <a:solidFill>
                            <a:srgbClr val="191B0E"/>
                          </a:solidFill>
                          <a:latin typeface="Cambria Math" panose="02040503050406030204" pitchFamily="18" charset="0"/>
                        </a:rPr>
                        <m:t>+</m:t>
                      </m:r>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r>
                        <a:rPr lang="en-US" altLang="zh-CN" b="0" i="0" smtClean="0">
                          <a:latin typeface="Cambria Math" panose="02040503050406030204" pitchFamily="18" charset="0"/>
                        </a:rPr>
                        <m:t>+</m:t>
                      </m:r>
                      <m:acc>
                        <m:accPr>
                          <m:chr m:val="̃"/>
                          <m:ctrlPr>
                            <a:rPr lang="en-US" altLang="zh-CN" i="1">
                              <a:latin typeface="Cambria Math" panose="02040503050406030204" pitchFamily="18" charset="0"/>
                            </a:rPr>
                          </m:ctrlPr>
                        </m:accPr>
                        <m:e>
                          <m:r>
                            <a:rPr lang="zh-CN" altLang="en-US" i="1" smtClean="0">
                              <a:latin typeface="Cambria Math" panose="02040503050406030204" pitchFamily="18" charset="0"/>
                            </a:rPr>
                            <m:t>𝜀</m:t>
                          </m:r>
                        </m:e>
                      </m:acc>
                      <m:r>
                        <a:rPr lang="en-US" altLang="zh-CN" b="0" i="0" smtClean="0">
                          <a:solidFill>
                            <a:srgbClr val="191B0E"/>
                          </a:solidFill>
                          <a:latin typeface="Cambria Math" panose="02040503050406030204" pitchFamily="18" charset="0"/>
                        </a:rPr>
                        <m:t>)</m:t>
                      </m:r>
                    </m:oMath>
                  </m:oMathPara>
                </a14:m>
                <a:endParaRPr lang="en-US" altLang="zh-CN" dirty="0"/>
              </a:p>
              <a:p>
                <a:pPr marL="0" indent="0" algn="ctr">
                  <a:buNone/>
                </a:pPr>
                <a14:m>
                  <m:oMathPara xmlns:m="http://schemas.openxmlformats.org/officeDocument/2006/math">
                    <m:oMathParaPr>
                      <m:jc m:val="centerGroup"/>
                    </m:oMathParaPr>
                    <m:oMath xmlns:m="http://schemas.openxmlformats.org/officeDocument/2006/math">
                      <m:r>
                        <a:rPr lang="en-US" altLang="zh-CN" b="0" i="1" smtClean="0">
                          <a:solidFill>
                            <a:srgbClr val="191B0E"/>
                          </a:solidFill>
                          <a:latin typeface="Cambria Math" panose="02040503050406030204" pitchFamily="18" charset="0"/>
                        </a:rPr>
                        <m:t>=</m:t>
                      </m:r>
                      <m:f>
                        <m:fPr>
                          <m:ctrlPr>
                            <a:rPr lang="en-US" altLang="zh-CN" i="1">
                              <a:solidFill>
                                <a:srgbClr val="191B0E"/>
                              </a:solidFill>
                              <a:latin typeface="Cambria Math" panose="02040503050406030204" pitchFamily="18" charset="0"/>
                            </a:rPr>
                          </m:ctrlPr>
                        </m:fPr>
                        <m:num>
                          <m:sSup>
                            <m:sSupPr>
                              <m:ctrlPr>
                                <a:rPr lang="en-US" altLang="zh-CN" i="1">
                                  <a:solidFill>
                                    <a:srgbClr val="191B0E"/>
                                  </a:solidFill>
                                  <a:latin typeface="Cambria Math" panose="02040503050406030204" pitchFamily="18" charset="0"/>
                                </a:rPr>
                              </m:ctrlPr>
                            </m:sSupPr>
                            <m:e>
                              <m:r>
                                <a:rPr lang="en-US" altLang="zh-CN" i="1">
                                  <a:solidFill>
                                    <a:srgbClr val="191B0E"/>
                                  </a:solidFill>
                                  <a:latin typeface="Cambria Math" panose="02040503050406030204" pitchFamily="18" charset="0"/>
                                </a:rPr>
                                <m:t>𝜋</m:t>
                              </m:r>
                            </m:e>
                            <m:sup>
                              <m:r>
                                <a:rPr lang="en-US" altLang="zh-CN" i="1">
                                  <a:solidFill>
                                    <a:srgbClr val="191B0E"/>
                                  </a:solidFill>
                                  <a:latin typeface="Cambria Math" panose="02040503050406030204" pitchFamily="18" charset="0"/>
                                </a:rPr>
                                <m:t>2</m:t>
                              </m:r>
                            </m:sup>
                          </m:sSup>
                          <m:r>
                            <a:rPr lang="en-US" altLang="zh-CN" i="1">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2</m:t>
                          </m:r>
                          <m:r>
                            <a:rPr lang="en-US" altLang="zh-CN" b="0" i="1" smtClean="0">
                              <a:solidFill>
                                <a:srgbClr val="191B0E"/>
                              </a:solidFill>
                              <a:latin typeface="Cambria Math" panose="02040503050406030204" pitchFamily="18" charset="0"/>
                            </a:rPr>
                            <m:t>𝜋</m:t>
                          </m:r>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r>
                            <a:rPr lang="en-US" altLang="zh-CN" b="0" i="1" smtClean="0">
                              <a:latin typeface="Cambria Math" panose="02040503050406030204" pitchFamily="18" charset="0"/>
                            </a:rPr>
                            <m:t>+</m:t>
                          </m:r>
                          <m:r>
                            <a:rPr lang="en-US" altLang="zh-CN" b="0" i="1" smtClean="0">
                              <a:latin typeface="Cambria Math" panose="02040503050406030204" pitchFamily="18" charset="0"/>
                            </a:rPr>
                            <m:t>𝜋</m:t>
                          </m:r>
                          <m:acc>
                            <m:accPr>
                              <m:chr m:val="̃"/>
                              <m:ctrlPr>
                                <a:rPr lang="en-US" altLang="zh-CN" i="1">
                                  <a:latin typeface="Cambria Math" panose="02040503050406030204" pitchFamily="18" charset="0"/>
                                </a:rPr>
                              </m:ctrlPr>
                            </m:accPr>
                            <m:e>
                              <m:r>
                                <a:rPr lang="zh-CN" altLang="en-US" i="1" smtClean="0">
                                  <a:latin typeface="Cambria Math" panose="02040503050406030204" pitchFamily="18" charset="0"/>
                                </a:rPr>
                                <m:t>𝜀</m:t>
                              </m:r>
                            </m:e>
                          </m:acc>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sup>
                              <m:r>
                                <a:rPr lang="en-US" altLang="zh-CN" b="0" i="1" smtClean="0">
                                  <a:latin typeface="Cambria Math" panose="02040503050406030204" pitchFamily="18" charset="0"/>
                                </a:rPr>
                                <m:t>2</m:t>
                              </m:r>
                            </m:sup>
                          </m:sSup>
                          <m:r>
                            <a:rPr lang="en-US" altLang="zh-CN" b="0" i="1" smtClean="0">
                              <a:latin typeface="Cambria Math" panose="02040503050406030204" pitchFamily="18" charset="0"/>
                            </a:rPr>
                            <m:t>+</m:t>
                          </m:r>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acc>
                            <m:accPr>
                              <m:chr m:val="̃"/>
                              <m:ctrlPr>
                                <a:rPr lang="en-US" altLang="zh-CN" i="1">
                                  <a:latin typeface="Cambria Math" panose="02040503050406030204" pitchFamily="18" charset="0"/>
                                </a:rPr>
                              </m:ctrlPr>
                            </m:accPr>
                            <m:e>
                              <m:r>
                                <a:rPr lang="zh-CN" altLang="en-US" i="1" smtClean="0">
                                  <a:latin typeface="Cambria Math" panose="02040503050406030204" pitchFamily="18" charset="0"/>
                                </a:rPr>
                                <m:t>𝜀</m:t>
                              </m:r>
                            </m:e>
                          </m:acc>
                        </m:num>
                        <m:den>
                          <m:sSubSup>
                            <m:sSubSupPr>
                              <m:ctrlPr>
                                <a:rPr lang="en-US" altLang="zh-CN" i="1">
                                  <a:solidFill>
                                    <a:srgbClr val="191B0E"/>
                                  </a:solidFill>
                                  <a:latin typeface="Cambria Math" panose="02040503050406030204" pitchFamily="18" charset="0"/>
                                </a:rPr>
                              </m:ctrlPr>
                            </m:sSubSupPr>
                            <m:e>
                              <m:r>
                                <a:rPr lang="en-US" altLang="zh-CN" i="1">
                                  <a:solidFill>
                                    <a:srgbClr val="191B0E"/>
                                  </a:solidFill>
                                  <a:latin typeface="Cambria Math" panose="02040503050406030204" pitchFamily="18" charset="0"/>
                                </a:rPr>
                                <m:t>𝜎</m:t>
                              </m:r>
                            </m:e>
                            <m:sub>
                              <m:r>
                                <a:rPr lang="zh-CN" altLang="en-US" i="1">
                                  <a:solidFill>
                                    <a:srgbClr val="191B0E"/>
                                  </a:solidFill>
                                  <a:latin typeface="Cambria Math" panose="02040503050406030204" pitchFamily="18" charset="0"/>
                                </a:rPr>
                                <m:t>𝜀</m:t>
                              </m:r>
                            </m:sub>
                            <m:sup>
                              <m:r>
                                <a:rPr lang="en-US" altLang="zh-CN" i="1">
                                  <a:solidFill>
                                    <a:srgbClr val="191B0E"/>
                                  </a:solidFill>
                                  <a:latin typeface="Cambria Math" panose="02040503050406030204" pitchFamily="18" charset="0"/>
                                </a:rPr>
                                <m:t>2</m:t>
                              </m:r>
                            </m:sup>
                          </m:sSubSup>
                          <m:r>
                            <a:rPr lang="en-US" altLang="zh-CN" i="1">
                              <a:solidFill>
                                <a:srgbClr val="191B0E"/>
                              </a:solidFill>
                              <a:latin typeface="Cambria Math" panose="02040503050406030204" pitchFamily="18" charset="0"/>
                            </a:rPr>
                            <m:t>𝐴</m:t>
                          </m:r>
                        </m:den>
                      </m:f>
                    </m:oMath>
                  </m:oMathPara>
                </a14:m>
                <a:endParaRPr lang="en-US" altLang="zh-CN" dirty="0"/>
              </a:p>
              <a:p>
                <a:r>
                  <a:rPr lang="en-US" altLang="zh-CN" dirty="0"/>
                  <a:t>The term </a:t>
                </a:r>
                <a14:m>
                  <m:oMath xmlns:m="http://schemas.openxmlformats.org/officeDocument/2006/math">
                    <m:sSup>
                      <m:sSupPr>
                        <m:ctrlPr>
                          <a:rPr lang="en-US" altLang="zh-CN" i="1">
                            <a:latin typeface="Cambria Math" panose="02040503050406030204" pitchFamily="18" charset="0"/>
                          </a:rPr>
                        </m:ctrlPr>
                      </m:sSup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sup>
                        <m:r>
                          <a:rPr lang="en-US" altLang="zh-CN" i="1">
                            <a:latin typeface="Cambria Math" panose="02040503050406030204" pitchFamily="18" charset="0"/>
                          </a:rPr>
                          <m:t>2</m:t>
                        </m:r>
                      </m:sup>
                    </m:sSup>
                  </m:oMath>
                </a14:m>
                <a:r>
                  <a:rPr lang="en-US" altLang="zh-CN" dirty="0"/>
                  <a:t> has a chi-squared distribution. </a:t>
                </a:r>
              </a:p>
              <a:p>
                <a:r>
                  <a:rPr lang="en-US" altLang="zh-CN" dirty="0"/>
                  <a:t>Since this term is skewed to the right and bounded below, the manager views this part of the return more favorably than the manager would view a normal random variable with the same mean and variance.</a:t>
                </a:r>
                <a:endParaRPr lang="zh-CN" altLang="zh-CN" dirty="0"/>
              </a:p>
              <a:p>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762" t="-2211"/>
                </a:stretch>
              </a:blipFill>
            </p:spPr>
            <p:txBody>
              <a:bodyPr/>
              <a:lstStyle/>
              <a:p>
                <a:r>
                  <a:rPr lang="zh-CN" altLang="en-US">
                    <a:noFill/>
                  </a:rPr>
                  <a:t> </a:t>
                </a:r>
              </a:p>
            </p:txBody>
          </p:sp>
        </mc:Fallback>
      </mc:AlternateContent>
      <p:sp>
        <p:nvSpPr>
          <p:cNvPr id="5" name="Title 1"/>
          <p:cNvSpPr>
            <a:spLocks noGrp="1"/>
          </p:cNvSpPr>
          <p:nvPr>
            <p:ph type="title"/>
          </p:nvPr>
        </p:nvSpPr>
        <p:spPr/>
        <p:txBody>
          <a:bodyPr>
            <a:normAutofit fontScale="90000"/>
          </a:bodyPr>
          <a:lstStyle/>
          <a:p>
            <a:r>
              <a:rPr lang="en-US" altLang="zh-CN" sz="5300" dirty="0">
                <a:solidFill>
                  <a:srgbClr val="191B0E"/>
                </a:solidFill>
              </a:rPr>
              <a:t>What can go wrong</a:t>
            </a:r>
            <a:br>
              <a:rPr lang="en-US" altLang="zh-CN" sz="5300" dirty="0">
                <a:solidFill>
                  <a:srgbClr val="191B0E"/>
                </a:solidFill>
              </a:rPr>
            </a:br>
            <a:r>
              <a:rPr lang="en-US" altLang="zh-CN" sz="2800" dirty="0">
                <a:solidFill>
                  <a:srgbClr val="191B0E"/>
                </a:solidFill>
              </a:rPr>
              <a:t>-use of SML analysis in presence of market timing</a:t>
            </a:r>
            <a:endParaRPr lang="zh-CN" altLang="en-US" dirty="0"/>
          </a:p>
        </p:txBody>
      </p:sp>
      <p:sp>
        <p:nvSpPr>
          <p:cNvPr id="2" name="Slide Number Placeholder 1"/>
          <p:cNvSpPr>
            <a:spLocks noGrp="1"/>
          </p:cNvSpPr>
          <p:nvPr>
            <p:ph type="sldNum" sz="quarter" idx="12"/>
          </p:nvPr>
        </p:nvSpPr>
        <p:spPr/>
        <p:txBody>
          <a:bodyPr/>
          <a:lstStyle/>
          <a:p>
            <a:fld id="{C22EC132-B029-469E-9833-413C16851A07}" type="slidenum">
              <a:rPr lang="zh-CN" altLang="en-US" smtClean="0"/>
              <a:t>10</a:t>
            </a:fld>
            <a:endParaRPr lang="zh-CN" altLang="en-US"/>
          </a:p>
        </p:txBody>
      </p:sp>
    </p:spTree>
    <p:extLst>
      <p:ext uri="{BB962C8B-B14F-4D97-AF65-F5344CB8AC3E}">
        <p14:creationId xmlns:p14="http://schemas.microsoft.com/office/powerpoint/2010/main" val="222037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altLang="zh-CN" dirty="0"/>
                  <a:t>Let’s reverse the assumption. Let </a:t>
                </a:r>
                <a14:m>
                  <m:oMath xmlns:m="http://schemas.openxmlformats.org/officeDocument/2006/math">
                    <m:sSup>
                      <m:sSupPr>
                        <m:ctrlPr>
                          <a:rPr lang="en-US" altLang="zh-CN" i="1">
                            <a:solidFill>
                              <a:srgbClr val="191B0E"/>
                            </a:solidFill>
                            <a:latin typeface="Cambria Math" panose="02040503050406030204" pitchFamily="18" charset="0"/>
                          </a:rPr>
                        </m:ctrlPr>
                      </m:sSupPr>
                      <m:e>
                        <m:r>
                          <a:rPr lang="en-US" altLang="zh-CN" i="1">
                            <a:solidFill>
                              <a:srgbClr val="191B0E"/>
                            </a:solidFill>
                            <a:latin typeface="Cambria Math" panose="02040503050406030204" pitchFamily="18" charset="0"/>
                          </a:rPr>
                          <m:t>𝜋</m:t>
                        </m:r>
                      </m:e>
                      <m:sup>
                        <m:r>
                          <a:rPr lang="en-US" altLang="zh-CN" i="1">
                            <a:solidFill>
                              <a:srgbClr val="191B0E"/>
                            </a:solidFill>
                            <a:latin typeface="Cambria Math" panose="02040503050406030204" pitchFamily="18" charset="0"/>
                          </a:rPr>
                          <m:t>2</m:t>
                        </m:r>
                      </m:sup>
                    </m:sSup>
                  </m:oMath>
                </a14:m>
                <a:r>
                  <a:rPr lang="en-US" altLang="zh-CN" dirty="0">
                    <a:solidFill>
                      <a:srgbClr val="191B0E"/>
                    </a:solidFill>
                  </a:rPr>
                  <a:t> &lt; </a:t>
                </a:r>
                <a14:m>
                  <m:oMath xmlns:m="http://schemas.openxmlformats.org/officeDocument/2006/math">
                    <m:sSubSup>
                      <m:sSubSupPr>
                        <m:ctrlPr>
                          <a:rPr lang="en-US" altLang="zh-CN" i="1">
                            <a:solidFill>
                              <a:srgbClr val="191B0E"/>
                            </a:solidFill>
                            <a:latin typeface="Cambria Math" panose="02040503050406030204" pitchFamily="18" charset="0"/>
                          </a:rPr>
                        </m:ctrlPr>
                      </m:sSubSupPr>
                      <m:e>
                        <m:sSubSup>
                          <m:sSubSupPr>
                            <m:ctrlPr>
                              <a:rPr lang="en-US" altLang="zh-CN" i="1">
                                <a:solidFill>
                                  <a:srgbClr val="191B0E"/>
                                </a:solidFill>
                                <a:latin typeface="Cambria Math" panose="02040503050406030204" pitchFamily="18" charset="0"/>
                              </a:rPr>
                            </m:ctrlPr>
                          </m:sSubSupPr>
                          <m:e>
                            <m:r>
                              <a:rPr lang="en-US" altLang="zh-CN" i="1">
                                <a:solidFill>
                                  <a:srgbClr val="191B0E"/>
                                </a:solidFill>
                                <a:latin typeface="Cambria Math" panose="02040503050406030204" pitchFamily="18" charset="0"/>
                              </a:rPr>
                              <m:t>𝜎</m:t>
                            </m:r>
                          </m:e>
                          <m:sub>
                            <m:r>
                              <a:rPr lang="en-US" altLang="zh-CN" i="1">
                                <a:solidFill>
                                  <a:srgbClr val="191B0E"/>
                                </a:solidFill>
                                <a:latin typeface="Cambria Math" panose="02040503050406030204" pitchFamily="18" charset="0"/>
                              </a:rPr>
                              <m:t>𝑠</m:t>
                            </m:r>
                          </m:sub>
                          <m:sup>
                            <m:r>
                              <a:rPr lang="en-US" altLang="zh-CN" i="1">
                                <a:solidFill>
                                  <a:srgbClr val="191B0E"/>
                                </a:solidFill>
                                <a:latin typeface="Cambria Math" panose="02040503050406030204" pitchFamily="18" charset="0"/>
                              </a:rPr>
                              <m:t>2</m:t>
                            </m:r>
                          </m:sup>
                        </m:sSubSup>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𝜎</m:t>
                        </m:r>
                      </m:e>
                      <m:sub>
                        <m:r>
                          <a:rPr lang="zh-CN" altLang="en-US" i="1">
                            <a:solidFill>
                              <a:srgbClr val="191B0E"/>
                            </a:solidFill>
                            <a:latin typeface="Cambria Math" panose="02040503050406030204" pitchFamily="18" charset="0"/>
                          </a:rPr>
                          <m:t>𝜀</m:t>
                        </m:r>
                      </m:sub>
                      <m:sup>
                        <m:r>
                          <a:rPr lang="en-US" altLang="zh-CN" i="1">
                            <a:solidFill>
                              <a:srgbClr val="191B0E"/>
                            </a:solidFill>
                            <a:latin typeface="Cambria Math" panose="02040503050406030204" pitchFamily="18" charset="0"/>
                          </a:rPr>
                          <m:t>2</m:t>
                        </m:r>
                      </m:sup>
                    </m:sSubSup>
                  </m:oMath>
                </a14:m>
                <a:r>
                  <a:rPr lang="en-US" altLang="zh-CN" dirty="0"/>
                  <a:t>,</a:t>
                </a:r>
              </a:p>
              <a:p>
                <a14:m>
                  <m:oMath xmlns:m="http://schemas.openxmlformats.org/officeDocument/2006/math">
                    <m:sSub>
                      <m:sSubPr>
                        <m:ctrlPr>
                          <a:rPr lang="en-US" altLang="zh-CN" i="1">
                            <a:solidFill>
                              <a:srgbClr val="191B0E"/>
                            </a:solidFill>
                            <a:latin typeface="Cambria Math" panose="02040503050406030204" pitchFamily="18" charset="0"/>
                          </a:rPr>
                        </m:ctrlPr>
                      </m:sSubPr>
                      <m:e>
                        <m:r>
                          <a:rPr lang="en-US" altLang="zh-CN" i="1">
                            <a:solidFill>
                              <a:srgbClr val="191B0E"/>
                            </a:solidFill>
                            <a:latin typeface="Cambria Math" panose="02040503050406030204" pitchFamily="18" charset="0"/>
                          </a:rPr>
                          <m:t>𝛿</m:t>
                        </m:r>
                      </m:e>
                      <m:sub>
                        <m:r>
                          <a:rPr lang="en-US" altLang="zh-CN" i="1">
                            <a:solidFill>
                              <a:srgbClr val="191B0E"/>
                            </a:solidFill>
                            <a:latin typeface="Cambria Math" panose="02040503050406030204" pitchFamily="18" charset="0"/>
                          </a:rPr>
                          <m:t>𝛾</m:t>
                        </m:r>
                      </m:sub>
                    </m:sSub>
                  </m:oMath>
                </a14:m>
                <a:r>
                  <a:rPr lang="en-US" altLang="zh-CN" dirty="0"/>
                  <a:t>&lt;0. The manager will plot above the observer’s SML.</a:t>
                </a:r>
              </a:p>
              <a:p>
                <a:endParaRPr lang="en-US" altLang="zh-CN" dirty="0"/>
              </a:p>
              <a:p>
                <a:r>
                  <a:rPr lang="en-US" altLang="zh-CN" dirty="0"/>
                  <a:t>Thus, depending on the exact parameter values, this case may make the manager appear to the observer as mean-variance super-efficient, efficient, or inefficient.</a:t>
                </a:r>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762" t="-1361"/>
                </a:stretch>
              </a:blipFill>
            </p:spPr>
            <p:txBody>
              <a:bodyPr/>
              <a:lstStyle/>
              <a:p>
                <a:r>
                  <a:rPr lang="zh-CN" altLang="en-US">
                    <a:noFill/>
                  </a:rPr>
                  <a:t> </a:t>
                </a:r>
              </a:p>
            </p:txBody>
          </p:sp>
        </mc:Fallback>
      </mc:AlternateContent>
      <p:sp>
        <p:nvSpPr>
          <p:cNvPr id="4" name="Title 1"/>
          <p:cNvSpPr>
            <a:spLocks noGrp="1"/>
          </p:cNvSpPr>
          <p:nvPr>
            <p:ph type="title"/>
          </p:nvPr>
        </p:nvSpPr>
        <p:spPr/>
        <p:txBody>
          <a:bodyPr>
            <a:normAutofit fontScale="90000"/>
          </a:bodyPr>
          <a:lstStyle/>
          <a:p>
            <a:r>
              <a:rPr lang="en-US" altLang="zh-CN" sz="5300" dirty="0">
                <a:solidFill>
                  <a:srgbClr val="191B0E"/>
                </a:solidFill>
              </a:rPr>
              <a:t>What can go wrong</a:t>
            </a:r>
            <a:br>
              <a:rPr lang="en-US" altLang="zh-CN" sz="5300" dirty="0">
                <a:solidFill>
                  <a:srgbClr val="191B0E"/>
                </a:solidFill>
              </a:rPr>
            </a:br>
            <a:r>
              <a:rPr lang="en-US" altLang="zh-CN" sz="2800" dirty="0">
                <a:solidFill>
                  <a:srgbClr val="191B0E"/>
                </a:solidFill>
              </a:rPr>
              <a:t>-use of SML analysis in presence of market timing</a:t>
            </a:r>
            <a:endParaRPr lang="zh-CN" altLang="en-US" dirty="0"/>
          </a:p>
        </p:txBody>
      </p:sp>
      <p:sp>
        <p:nvSpPr>
          <p:cNvPr id="2" name="Slide Number Placeholder 1"/>
          <p:cNvSpPr>
            <a:spLocks noGrp="1"/>
          </p:cNvSpPr>
          <p:nvPr>
            <p:ph type="sldNum" sz="quarter" idx="12"/>
          </p:nvPr>
        </p:nvSpPr>
        <p:spPr/>
        <p:txBody>
          <a:bodyPr/>
          <a:lstStyle/>
          <a:p>
            <a:fld id="{C22EC132-B029-469E-9833-413C16851A07}" type="slidenum">
              <a:rPr lang="zh-CN" altLang="en-US" smtClean="0"/>
              <a:t>11</a:t>
            </a:fld>
            <a:endParaRPr lang="zh-CN" altLang="en-US"/>
          </a:p>
        </p:txBody>
      </p:sp>
    </p:spTree>
    <p:extLst>
      <p:ext uri="{BB962C8B-B14F-4D97-AF65-F5344CB8AC3E}">
        <p14:creationId xmlns:p14="http://schemas.microsoft.com/office/powerpoint/2010/main" val="291704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zh-CN" dirty="0"/>
              <a:t>Content</a:t>
            </a:r>
            <a:endParaRPr lang="zh-CN" altLang="en-US" dirty="0"/>
          </a:p>
        </p:txBody>
      </p:sp>
      <p:sp>
        <p:nvSpPr>
          <p:cNvPr id="7" name="Content Placeholder 6"/>
          <p:cNvSpPr>
            <a:spLocks noGrp="1"/>
          </p:cNvSpPr>
          <p:nvPr>
            <p:ph idx="1"/>
          </p:nvPr>
        </p:nvSpPr>
        <p:spPr/>
        <p:txBody>
          <a:bodyPr/>
          <a:lstStyle/>
          <a:p>
            <a:r>
              <a:rPr lang="en-US" altLang="zh-CN" dirty="0"/>
              <a:t>Introduction</a:t>
            </a:r>
          </a:p>
          <a:p>
            <a:r>
              <a:rPr lang="en-US" altLang="zh-CN" dirty="0"/>
              <a:t>What can go wrong: using SML analysis with market timing</a:t>
            </a:r>
          </a:p>
          <a:p>
            <a:r>
              <a:rPr lang="en-US" altLang="zh-CN" b="1" dirty="0"/>
              <a:t>Mean-variance analysis and informed portfolio choice</a:t>
            </a:r>
          </a:p>
          <a:p>
            <a:r>
              <a:rPr lang="en-US" altLang="zh-CN" dirty="0"/>
              <a:t>What can go right: a positive theorem on the use of the SML</a:t>
            </a:r>
          </a:p>
          <a:p>
            <a:r>
              <a:rPr lang="en-US" altLang="zh-CN" dirty="0"/>
              <a:t>An example without any riskless asset</a:t>
            </a:r>
          </a:p>
          <a:p>
            <a:r>
              <a:rPr lang="en-US" altLang="zh-CN" dirty="0"/>
              <a:t>Conclusion</a:t>
            </a:r>
            <a:endParaRPr lang="zh-CN" altLang="en-US" dirty="0"/>
          </a:p>
        </p:txBody>
      </p:sp>
      <p:sp>
        <p:nvSpPr>
          <p:cNvPr id="2" name="Slide Number Placeholder 1"/>
          <p:cNvSpPr>
            <a:spLocks noGrp="1"/>
          </p:cNvSpPr>
          <p:nvPr>
            <p:ph type="sldNum" sz="quarter" idx="12"/>
          </p:nvPr>
        </p:nvSpPr>
        <p:spPr/>
        <p:txBody>
          <a:bodyPr/>
          <a:lstStyle/>
          <a:p>
            <a:fld id="{C22EC132-B029-469E-9833-413C16851A07}" type="slidenum">
              <a:rPr lang="zh-CN" altLang="en-US" smtClean="0"/>
              <a:t>12</a:t>
            </a:fld>
            <a:endParaRPr lang="zh-CN" altLang="en-US"/>
          </a:p>
        </p:txBody>
      </p:sp>
    </p:spTree>
    <p:extLst>
      <p:ext uri="{BB962C8B-B14F-4D97-AF65-F5344CB8AC3E}">
        <p14:creationId xmlns:p14="http://schemas.microsoft.com/office/powerpoint/2010/main" val="664325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Mean-variance analysis and informed portfolio choice</a:t>
            </a:r>
            <a:endParaRPr lang="zh-CN" alt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85000" lnSpcReduction="20000"/>
              </a:bodyPr>
              <a:lstStyle/>
              <a:p>
                <a:r>
                  <a:rPr lang="en-US" altLang="zh-CN" dirty="0"/>
                  <a:t>In this example, we assume that an uninformed observer is monitoring the performance of another agent, the manager, who uses superior information in the form of an observation of an information state, s, to select a portfolio.</a:t>
                </a:r>
              </a:p>
              <a:p>
                <a:pPr marL="0" indent="0">
                  <a:buNone/>
                </a:pPr>
                <a:endParaRPr lang="en-US" altLang="zh-CN" dirty="0"/>
              </a:p>
              <a:p>
                <a:r>
                  <a:rPr lang="en-US" altLang="zh-CN" dirty="0"/>
                  <a:t>If there are n assets, the managed portfolio </a:t>
                </a:r>
                <a14:m>
                  <m:oMath xmlns:m="http://schemas.openxmlformats.org/officeDocument/2006/math">
                    <m:r>
                      <a:rPr lang="en-US" altLang="zh-CN" b="0" i="1" smtClean="0">
                        <a:latin typeface="Cambria Math" panose="02040503050406030204" pitchFamily="18" charset="0"/>
                      </a:rPr>
                      <m:t>𝛾</m:t>
                    </m:r>
                    <m:r>
                      <a:rPr lang="en-US" altLang="zh-CN" b="0" i="1" smtClean="0">
                        <a:latin typeface="Cambria Math" panose="02040503050406030204" pitchFamily="18" charset="0"/>
                      </a:rPr>
                      <m:t>(</m:t>
                    </m:r>
                    <m:r>
                      <a:rPr lang="en-US" altLang="zh-CN" b="0" i="1" smtClean="0">
                        <a:latin typeface="Cambria Math" panose="02040503050406030204" pitchFamily="18" charset="0"/>
                      </a:rPr>
                      <m:t>𝑠</m:t>
                    </m:r>
                    <m:r>
                      <a:rPr lang="en-US" altLang="zh-CN" b="0" i="1" smtClean="0">
                        <a:latin typeface="Cambria Math" panose="02040503050406030204" pitchFamily="18" charset="0"/>
                      </a:rPr>
                      <m:t>)</m:t>
                    </m:r>
                  </m:oMath>
                </a14:m>
                <a:r>
                  <a:rPr lang="en-US" altLang="zh-CN" dirty="0"/>
                  <a:t> is an n-vector of weights summing to one in every state. </a:t>
                </a:r>
              </a:p>
              <a:p>
                <a:pPr marL="0" indent="0" algn="ctr">
                  <a:buNone/>
                </a:pPr>
                <a14:m>
                  <m:oMath xmlns:m="http://schemas.openxmlformats.org/officeDocument/2006/math">
                    <m:r>
                      <a:rPr lang="en-US" altLang="zh-CN" i="1">
                        <a:latin typeface="Cambria Math" panose="02040503050406030204" pitchFamily="18" charset="0"/>
                      </a:rPr>
                      <m:t>𝛾</m:t>
                    </m:r>
                    <m:d>
                      <m:dPr>
                        <m:ctrlPr>
                          <a:rPr lang="en-US" altLang="zh-CN" i="1">
                            <a:latin typeface="Cambria Math" panose="02040503050406030204" pitchFamily="18" charset="0"/>
                          </a:rPr>
                        </m:ctrlPr>
                      </m:dPr>
                      <m:e>
                        <m:r>
                          <a:rPr lang="en-US" altLang="zh-CN" i="1">
                            <a:latin typeface="Cambria Math" panose="02040503050406030204" pitchFamily="18" charset="0"/>
                          </a:rPr>
                          <m:t>𝑠</m:t>
                        </m:r>
                      </m:e>
                    </m:d>
                    <m:r>
                      <a:rPr lang="en-US" altLang="zh-CN" b="1" i="1" smtClean="0">
                        <a:latin typeface="Cambria Math" panose="02040503050406030204" pitchFamily="18" charset="0"/>
                      </a:rPr>
                      <m:t>𝒆</m:t>
                    </m:r>
                    <m:r>
                      <a:rPr lang="en-US" altLang="zh-CN" b="0" i="1" smtClean="0">
                        <a:latin typeface="Cambria Math" panose="02040503050406030204" pitchFamily="18" charset="0"/>
                      </a:rPr>
                      <m:t>=1, </m:t>
                    </m:r>
                    <m:r>
                      <a:rPr lang="en-US" altLang="zh-CN" b="1" i="1" smtClean="0">
                        <a:latin typeface="Cambria Math" panose="02040503050406030204" pitchFamily="18" charset="0"/>
                      </a:rPr>
                      <m:t>𝒆</m:t>
                    </m:r>
                    <m:r>
                      <a:rPr lang="en-US" altLang="zh-CN" b="0" i="1" smtClean="0">
                        <a:latin typeface="Cambria Math" panose="02040503050406030204" pitchFamily="18" charset="0"/>
                      </a:rPr>
                      <m:t>=[1,…,1]</m:t>
                    </m:r>
                  </m:oMath>
                </a14:m>
                <a:r>
                  <a:rPr lang="en-US" altLang="zh-CN" dirty="0"/>
                  <a:t> </a:t>
                </a:r>
              </a:p>
              <a:p>
                <a:r>
                  <a:rPr lang="en-US" altLang="zh-CN" dirty="0"/>
                  <a:t>portfolio choice, </a:t>
                </a:r>
                <a14:m>
                  <m:oMath xmlns:m="http://schemas.openxmlformats.org/officeDocument/2006/math">
                    <m:r>
                      <a:rPr lang="en-US" altLang="zh-CN" i="1">
                        <a:latin typeface="Cambria Math" panose="02040503050406030204" pitchFamily="18" charset="0"/>
                      </a:rPr>
                      <m:t>𝛾</m:t>
                    </m:r>
                    <m:d>
                      <m:dPr>
                        <m:ctrlPr>
                          <a:rPr lang="en-US" altLang="zh-CN" i="1">
                            <a:latin typeface="Cambria Math" panose="02040503050406030204" pitchFamily="18" charset="0"/>
                          </a:rPr>
                        </m:ctrlPr>
                      </m:dPr>
                      <m:e>
                        <m:r>
                          <a:rPr lang="en-US" altLang="zh-CN" i="1">
                            <a:latin typeface="Cambria Math" panose="02040503050406030204" pitchFamily="18" charset="0"/>
                          </a:rPr>
                          <m:t>𝑠</m:t>
                        </m:r>
                      </m:e>
                    </m:d>
                  </m:oMath>
                </a14:m>
                <a:r>
                  <a:rPr lang="en-US" altLang="zh-CN" dirty="0"/>
                  <a:t>, is efficient, conditional on s</a:t>
                </a:r>
              </a:p>
              <a:p>
                <a:r>
                  <a:rPr lang="en-US" altLang="zh-CN" dirty="0"/>
                  <a:t>Conditional on information state s, the assets have an expected returns vector </a:t>
                </a:r>
                <a14:m>
                  <m:oMath xmlns:m="http://schemas.openxmlformats.org/officeDocument/2006/math">
                    <m:r>
                      <m:rPr>
                        <m:sty m:val="p"/>
                      </m:rPr>
                      <a:rPr lang="en-US" altLang="zh-CN" b="0" i="1" smtClean="0">
                        <a:latin typeface="Cambria Math" panose="02040503050406030204" pitchFamily="18" charset="0"/>
                      </a:rPr>
                      <m:t>μ</m:t>
                    </m:r>
                    <m:r>
                      <a:rPr lang="en-US" altLang="zh-CN" b="0" i="0" smtClean="0">
                        <a:latin typeface="Cambria Math" panose="02040503050406030204" pitchFamily="18" charset="0"/>
                      </a:rPr>
                      <m:t>(</m:t>
                    </m:r>
                    <m:r>
                      <m:rPr>
                        <m:sty m:val="p"/>
                      </m:rPr>
                      <a:rPr lang="en-US" altLang="zh-CN" b="0" i="0" smtClean="0">
                        <a:latin typeface="Cambria Math" panose="02040503050406030204" pitchFamily="18" charset="0"/>
                      </a:rPr>
                      <m:t>s</m:t>
                    </m:r>
                    <m:r>
                      <a:rPr lang="en-US" altLang="zh-CN" b="0" i="0" smtClean="0">
                        <a:latin typeface="Cambria Math" panose="02040503050406030204" pitchFamily="18" charset="0"/>
                      </a:rPr>
                      <m:t>)</m:t>
                    </m:r>
                  </m:oMath>
                </a14:m>
                <a:r>
                  <a:rPr lang="en-US" altLang="zh-CN" dirty="0"/>
                  <a:t> and returns covariance matrix V(s).</a:t>
                </a:r>
              </a:p>
              <a:p>
                <a:r>
                  <a:rPr lang="en-US" altLang="zh-CN" dirty="0"/>
                  <a:t>we also assume that the observer is completely uninformed and forms expectations rationally, </a:t>
                </a:r>
                <a:endParaRPr lang="zh-CN" alt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508" t="-2211"/>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fld id="{C22EC132-B029-469E-9833-413C16851A07}" type="slidenum">
              <a:rPr lang="zh-CN" altLang="en-US" smtClean="0"/>
              <a:t>13</a:t>
            </a:fld>
            <a:endParaRPr lang="zh-CN" altLang="en-US"/>
          </a:p>
        </p:txBody>
      </p:sp>
    </p:spTree>
    <p:extLst>
      <p:ext uri="{BB962C8B-B14F-4D97-AF65-F5344CB8AC3E}">
        <p14:creationId xmlns:p14="http://schemas.microsoft.com/office/powerpoint/2010/main" val="1794393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Mean-variance analysis and informed portfolio choice</a:t>
            </a:r>
            <a:endParaRPr lang="zh-CN" alt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8700" y="2286000"/>
                <a:ext cx="7264510" cy="4027336"/>
              </a:xfrm>
            </p:spPr>
            <p:txBody>
              <a:bodyPr>
                <a:normAutofit fontScale="85000" lnSpcReduction="20000"/>
              </a:bodyPr>
              <a:lstStyle/>
              <a:p>
                <a:r>
                  <a:rPr lang="en-US" altLang="zh-CN" dirty="0"/>
                  <a:t>Let </a:t>
                </a:r>
                <a14:m>
                  <m:oMath xmlns:m="http://schemas.openxmlformats.org/officeDocument/2006/math">
                    <m:acc>
                      <m:accPr>
                        <m:chr m:val="̃"/>
                        <m:ctrlPr>
                          <a:rPr lang="en-US" altLang="zh-CN" i="1" smtClean="0"/>
                        </m:ctrlPr>
                      </m:accPr>
                      <m:e>
                        <m:r>
                          <a:rPr lang="en-US" altLang="zh-CN" b="0" i="1" smtClean="0"/>
                          <m:t>𝑥</m:t>
                        </m:r>
                      </m:e>
                    </m:acc>
                  </m:oMath>
                </a14:m>
                <a:r>
                  <a:rPr lang="zh-CN" altLang="en-US" dirty="0"/>
                  <a:t> </a:t>
                </a:r>
                <a:r>
                  <a:rPr lang="en-US" altLang="zh-CN" dirty="0"/>
                  <a:t>be the vector of random asset returns</a:t>
                </a:r>
              </a:p>
              <a:p>
                <a:pPr lvl="1"/>
                <a:r>
                  <a:rPr lang="en-US" altLang="zh-CN" i="0" dirty="0"/>
                  <a:t>The observer's perception of average returns:</a:t>
                </a:r>
              </a:p>
              <a:p>
                <a:pPr marL="530352" lvl="1" indent="0" algn="ctr">
                  <a:buNone/>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ea typeface="Cambria Math" panose="02040503050406030204" pitchFamily="18" charset="0"/>
                        </a:rPr>
                        <m:t>𝐸</m:t>
                      </m:r>
                      <m:d>
                        <m:dPr>
                          <m:begChr m:val="["/>
                          <m:endChr m:val="]"/>
                          <m:ctrlPr>
                            <a:rPr lang="en-US" altLang="zh-CN" b="0" i="1" smtClean="0">
                              <a:latin typeface="Cambria Math" panose="02040503050406030204" pitchFamily="18" charset="0"/>
                              <a:ea typeface="Cambria Math" panose="02040503050406030204" pitchFamily="18" charset="0"/>
                            </a:rPr>
                          </m:ctrlPr>
                        </m:dPr>
                        <m:e>
                          <m:acc>
                            <m:accPr>
                              <m:chr m:val="̃"/>
                              <m:ctrlPr>
                                <a:rPr lang="en-US" altLang="zh-CN" b="0" i="1" smtClean="0">
                                  <a:latin typeface="Cambria Math" panose="02040503050406030204" pitchFamily="18" charset="0"/>
                                  <a:ea typeface="Cambria Math" panose="02040503050406030204" pitchFamily="18" charset="0"/>
                                </a:rPr>
                              </m:ctrlPr>
                            </m:accPr>
                            <m:e>
                              <m:r>
                                <a:rPr lang="en-US" altLang="zh-CN" b="0" i="1" smtClean="0">
                                  <a:latin typeface="Cambria Math" panose="02040503050406030204" pitchFamily="18" charset="0"/>
                                  <a:ea typeface="Cambria Math" panose="02040503050406030204" pitchFamily="18" charset="0"/>
                                </a:rPr>
                                <m:t>𝑥</m:t>
                              </m:r>
                            </m:e>
                          </m:acc>
                        </m:e>
                      </m:d>
                      <m:r>
                        <a:rPr lang="en-US" altLang="zh-CN" b="0" i="1" smtClean="0">
                          <a:latin typeface="Cambria Math" panose="02040503050406030204" pitchFamily="18" charset="0"/>
                          <a:ea typeface="Cambria Math" panose="02040503050406030204" pitchFamily="18" charset="0"/>
                        </a:rPr>
                        <m:t>=</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𝐸</m:t>
                          </m:r>
                        </m:e>
                        <m:sub>
                          <m:r>
                            <a:rPr lang="en-US" altLang="zh-CN" b="0" i="1" smtClean="0">
                              <a:latin typeface="Cambria Math" panose="02040503050406030204" pitchFamily="18" charset="0"/>
                              <a:ea typeface="Cambria Math" panose="02040503050406030204" pitchFamily="18" charset="0"/>
                            </a:rPr>
                            <m:t>𝑠</m:t>
                          </m:r>
                        </m:sub>
                      </m:sSub>
                      <m:r>
                        <a:rPr lang="en-US" altLang="zh-CN" b="0" i="1" smtClean="0">
                          <a:latin typeface="Cambria Math" panose="02040503050406030204" pitchFamily="18" charset="0"/>
                          <a:ea typeface="Cambria Math" panose="02040503050406030204" pitchFamily="18" charset="0"/>
                        </a:rPr>
                        <m:t>𝐸</m:t>
                      </m:r>
                      <m:d>
                        <m:dPr>
                          <m:begChr m:val="["/>
                          <m:endChr m:val="]"/>
                          <m:ctrlPr>
                            <a:rPr lang="en-US" altLang="zh-CN" b="0" i="1" smtClean="0">
                              <a:latin typeface="Cambria Math" panose="02040503050406030204" pitchFamily="18" charset="0"/>
                              <a:ea typeface="Cambria Math" panose="02040503050406030204" pitchFamily="18" charset="0"/>
                            </a:rPr>
                          </m:ctrlPr>
                        </m:dPr>
                        <m:e>
                          <m:acc>
                            <m:accPr>
                              <m:chr m:val="̃"/>
                              <m:ctrlPr>
                                <a:rPr lang="en-US" altLang="zh-CN" i="1">
                                  <a:latin typeface="Cambria Math" panose="02040503050406030204" pitchFamily="18" charset="0"/>
                                  <a:ea typeface="Cambria Math" panose="02040503050406030204" pitchFamily="18" charset="0"/>
                                </a:rPr>
                              </m:ctrlPr>
                            </m:accPr>
                            <m:e>
                              <m:r>
                                <a:rPr lang="en-US" altLang="zh-CN">
                                  <a:latin typeface="Cambria Math" panose="02040503050406030204" pitchFamily="18" charset="0"/>
                                  <a:ea typeface="Cambria Math" panose="02040503050406030204" pitchFamily="18" charset="0"/>
                                </a:rPr>
                                <m:t>𝑥</m:t>
                              </m:r>
                            </m:e>
                          </m:acc>
                        </m:e>
                        <m:e>
                          <m:r>
                            <a:rPr lang="en-US" altLang="zh-CN" b="0" i="1" smtClean="0">
                              <a:latin typeface="Cambria Math" panose="02040503050406030204" pitchFamily="18" charset="0"/>
                              <a:ea typeface="Cambria Math" panose="02040503050406030204" pitchFamily="18" charset="0"/>
                            </a:rPr>
                            <m:t>𝑠</m:t>
                          </m:r>
                        </m:e>
                      </m:d>
                      <m:r>
                        <a:rPr lang="en-US" altLang="zh-CN" b="0" i="1" smtClean="0">
                          <a:latin typeface="Cambria Math" panose="02040503050406030204" pitchFamily="18" charset="0"/>
                          <a:ea typeface="Cambria Math" panose="02040503050406030204" pitchFamily="18" charset="0"/>
                        </a:rPr>
                        <m:t>=</m:t>
                      </m:r>
                      <m:sSub>
                        <m:sSubPr>
                          <m:ctrlPr>
                            <a:rPr lang="en-US" altLang="zh-CN" i="1">
                              <a:latin typeface="Cambria Math" panose="02040503050406030204" pitchFamily="18" charset="0"/>
                              <a:ea typeface="Cambria Math" panose="02040503050406030204" pitchFamily="18" charset="0"/>
                            </a:rPr>
                          </m:ctrlPr>
                        </m:sSubPr>
                        <m:e>
                          <m:r>
                            <a:rPr lang="en-US" altLang="zh-CN">
                              <a:latin typeface="Cambria Math" panose="02040503050406030204" pitchFamily="18" charset="0"/>
                              <a:ea typeface="Cambria Math" panose="02040503050406030204" pitchFamily="18" charset="0"/>
                            </a:rPr>
                            <m:t>𝐸</m:t>
                          </m:r>
                        </m:e>
                        <m:sub>
                          <m:r>
                            <a:rPr lang="en-US" altLang="zh-CN">
                              <a:latin typeface="Cambria Math" panose="02040503050406030204" pitchFamily="18" charset="0"/>
                              <a:ea typeface="Cambria Math" panose="02040503050406030204" pitchFamily="18" charset="0"/>
                            </a:rPr>
                            <m:t>𝑠</m:t>
                          </m:r>
                        </m:sub>
                      </m:sSub>
                      <m:d>
                        <m:dPr>
                          <m:begChr m:val="["/>
                          <m:endChr m:val="]"/>
                          <m:ctrlPr>
                            <a:rPr lang="en-US" altLang="zh-CN" b="0" i="1" smtClean="0">
                              <a:latin typeface="Cambria Math" panose="02040503050406030204" pitchFamily="18" charset="0"/>
                              <a:ea typeface="Cambria Math" panose="02040503050406030204" pitchFamily="18" charset="0"/>
                            </a:rPr>
                          </m:ctrlPr>
                        </m:dPr>
                        <m:e>
                          <m:r>
                            <a:rPr lang="en-US" altLang="zh-CN" b="0" i="1" smtClean="0">
                              <a:latin typeface="Cambria Math" panose="02040503050406030204" pitchFamily="18" charset="0"/>
                              <a:ea typeface="Cambria Math" panose="02040503050406030204" pitchFamily="18" charset="0"/>
                            </a:rPr>
                            <m:t>𝜇</m:t>
                          </m:r>
                          <m:d>
                            <m:dPr>
                              <m:ctrlPr>
                                <a:rPr lang="en-US" altLang="zh-CN" b="0" i="1" smtClean="0">
                                  <a:latin typeface="Cambria Math" panose="02040503050406030204" pitchFamily="18" charset="0"/>
                                  <a:ea typeface="Cambria Math" panose="02040503050406030204" pitchFamily="18" charset="0"/>
                                </a:rPr>
                              </m:ctrlPr>
                            </m:dPr>
                            <m:e>
                              <m:acc>
                                <m:accPr>
                                  <m:chr m:val="̃"/>
                                  <m:ctrlPr>
                                    <a:rPr lang="en-US" altLang="zh-CN" b="0" i="1" smtClean="0">
                                      <a:latin typeface="Cambria Math" panose="02040503050406030204" pitchFamily="18" charset="0"/>
                                      <a:ea typeface="Cambria Math" panose="02040503050406030204" pitchFamily="18" charset="0"/>
                                    </a:rPr>
                                  </m:ctrlPr>
                                </m:accPr>
                                <m:e>
                                  <m:r>
                                    <a:rPr lang="en-US" altLang="zh-CN" b="0" i="1" smtClean="0">
                                      <a:latin typeface="Cambria Math" panose="02040503050406030204" pitchFamily="18" charset="0"/>
                                      <a:ea typeface="Cambria Math" panose="02040503050406030204" pitchFamily="18" charset="0"/>
                                    </a:rPr>
                                    <m:t>𝑠</m:t>
                                  </m:r>
                                </m:e>
                              </m:acc>
                            </m:e>
                          </m:d>
                        </m:e>
                      </m:d>
                      <m:r>
                        <a:rPr lang="en-US" altLang="zh-CN" b="0" i="1" smtClean="0">
                          <a:latin typeface="Cambria Math" panose="02040503050406030204" pitchFamily="18" charset="0"/>
                          <a:ea typeface="Cambria Math" panose="02040503050406030204" pitchFamily="18" charset="0"/>
                        </a:rPr>
                        <m:t>=</m:t>
                      </m:r>
                      <m:r>
                        <m:rPr>
                          <m:sty m:val="p"/>
                        </m:rPr>
                        <a:rPr lang="en-US" altLang="zh-CN" b="0" i="1" smtClean="0">
                          <a:latin typeface="Cambria Math" panose="02040503050406030204" pitchFamily="18" charset="0"/>
                          <a:ea typeface="Cambria Math" panose="02040503050406030204" pitchFamily="18" charset="0"/>
                        </a:rPr>
                        <m:t>μ</m:t>
                      </m:r>
                    </m:oMath>
                  </m:oMathPara>
                </a14:m>
                <a:endParaRPr lang="en-US" altLang="zh-CN" dirty="0">
                  <a:latin typeface="Cambria Math" panose="02040503050406030204" pitchFamily="18" charset="0"/>
                  <a:ea typeface="Cambria Math" panose="02040503050406030204" pitchFamily="18" charset="0"/>
                </a:endParaRPr>
              </a:p>
              <a:p>
                <a:pPr lvl="1"/>
                <a:r>
                  <a:rPr lang="en-US" altLang="zh-CN" i="0" dirty="0"/>
                  <a:t>The observer's covariance of returns:</a:t>
                </a:r>
              </a:p>
              <a:p>
                <a:pPr marL="530352" lvl="1" indent="0" algn="ctr">
                  <a:buNone/>
                </a:pPr>
                <a14:m>
                  <m:oMath xmlns:m="http://schemas.openxmlformats.org/officeDocument/2006/math">
                    <m:r>
                      <a:rPr lang="en-US" altLang="zh-CN" b="0" i="1" smtClean="0">
                        <a:latin typeface="Cambria Math" panose="02040503050406030204" pitchFamily="18" charset="0"/>
                        <a:ea typeface="Cambria Math" panose="02040503050406030204" pitchFamily="18" charset="0"/>
                      </a:rPr>
                      <m:t>𝑐𝑜𝑣</m:t>
                    </m:r>
                    <m:r>
                      <a:rPr lang="en-US" altLang="zh-CN" b="0" i="1" smtClean="0">
                        <a:latin typeface="Cambria Math" panose="02040503050406030204" pitchFamily="18" charset="0"/>
                        <a:ea typeface="Cambria Math" panose="02040503050406030204" pitchFamily="18" charset="0"/>
                      </a:rPr>
                      <m:t>(</m:t>
                    </m:r>
                    <m:acc>
                      <m:accPr>
                        <m:chr m:val="̃"/>
                        <m:ctrlPr>
                          <a:rPr lang="en-US" altLang="zh-CN" b="0" i="1" smtClean="0">
                            <a:latin typeface="Cambria Math" panose="02040503050406030204" pitchFamily="18" charset="0"/>
                            <a:ea typeface="Cambria Math" panose="02040503050406030204" pitchFamily="18" charset="0"/>
                          </a:rPr>
                        </m:ctrlPr>
                      </m:accPr>
                      <m:e>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𝑥</m:t>
                            </m:r>
                          </m:e>
                          <m:sub>
                            <m:r>
                              <a:rPr lang="en-US" altLang="zh-CN" b="0" i="1" smtClean="0">
                                <a:latin typeface="Cambria Math" panose="02040503050406030204" pitchFamily="18" charset="0"/>
                                <a:ea typeface="Cambria Math" panose="02040503050406030204" pitchFamily="18" charset="0"/>
                              </a:rPr>
                              <m:t>𝑖</m:t>
                            </m:r>
                          </m:sub>
                        </m:sSub>
                      </m:e>
                    </m:acc>
                    <m:r>
                      <a:rPr lang="en-US" altLang="zh-CN" b="0" i="1" smtClean="0">
                        <a:latin typeface="Cambria Math" panose="02040503050406030204" pitchFamily="18" charset="0"/>
                        <a:ea typeface="Cambria Math" panose="02040503050406030204" pitchFamily="18" charset="0"/>
                      </a:rPr>
                      <m:t>,</m:t>
                    </m:r>
                    <m:acc>
                      <m:accPr>
                        <m:chr m:val="̃"/>
                        <m:ctrlPr>
                          <a:rPr lang="en-US" altLang="zh-CN" i="1">
                            <a:latin typeface="Cambria Math" panose="02040503050406030204" pitchFamily="18" charset="0"/>
                            <a:ea typeface="Cambria Math" panose="02040503050406030204" pitchFamily="18" charset="0"/>
                          </a:rPr>
                        </m:ctrlPr>
                      </m:accPr>
                      <m:e>
                        <m:sSub>
                          <m:sSubPr>
                            <m:ctrlPr>
                              <a:rPr lang="en-US" altLang="zh-CN" i="1">
                                <a:latin typeface="Cambria Math" panose="02040503050406030204" pitchFamily="18" charset="0"/>
                                <a:ea typeface="Cambria Math" panose="02040503050406030204" pitchFamily="18" charset="0"/>
                              </a:rPr>
                            </m:ctrlPr>
                          </m:sSubPr>
                          <m:e>
                            <m:r>
                              <a:rPr lang="en-US" altLang="zh-CN">
                                <a:latin typeface="Cambria Math" panose="02040503050406030204" pitchFamily="18" charset="0"/>
                                <a:ea typeface="Cambria Math" panose="02040503050406030204" pitchFamily="18" charset="0"/>
                              </a:rPr>
                              <m:t>𝑥</m:t>
                            </m:r>
                          </m:e>
                          <m:sub>
                            <m:r>
                              <a:rPr lang="en-US" altLang="zh-CN" b="0" i="1" smtClean="0">
                                <a:latin typeface="Cambria Math" panose="02040503050406030204" pitchFamily="18" charset="0"/>
                                <a:ea typeface="Cambria Math" panose="02040503050406030204" pitchFamily="18" charset="0"/>
                              </a:rPr>
                              <m:t>𝑗</m:t>
                            </m:r>
                          </m:sub>
                        </m:sSub>
                      </m:e>
                    </m:acc>
                    <m:r>
                      <a:rPr lang="en-US" altLang="zh-CN" b="0" i="1" smtClean="0">
                        <a:latin typeface="Cambria Math" panose="02040503050406030204" pitchFamily="18" charset="0"/>
                        <a:ea typeface="Cambria Math" panose="02040503050406030204" pitchFamily="18" charset="0"/>
                      </a:rPr>
                      <m:t>)</m:t>
                    </m:r>
                  </m:oMath>
                </a14:m>
                <a:r>
                  <a:rPr lang="en-US" altLang="zh-CN" dirty="0">
                    <a:latin typeface="Cambria Math" panose="02040503050406030204" pitchFamily="18" charset="0"/>
                    <a:ea typeface="Cambria Math" panose="02040503050406030204" pitchFamily="18" charset="0"/>
                  </a:rPr>
                  <a:t> = </a:t>
                </a:r>
                <a14:m>
                  <m:oMath xmlns:m="http://schemas.openxmlformats.org/officeDocument/2006/math">
                    <m:r>
                      <a:rPr lang="en-US" altLang="zh-CN">
                        <a:latin typeface="Cambria Math" panose="02040503050406030204" pitchFamily="18" charset="0"/>
                        <a:ea typeface="Cambria Math" panose="02040503050406030204" pitchFamily="18" charset="0"/>
                      </a:rPr>
                      <m:t>𝐸</m:t>
                    </m:r>
                    <m:d>
                      <m:dPr>
                        <m:begChr m:val="["/>
                        <m:endChr m:val="]"/>
                        <m:ctrlPr>
                          <a:rPr lang="en-US" altLang="zh-CN" i="1">
                            <a:latin typeface="Cambria Math" panose="02040503050406030204" pitchFamily="18" charset="0"/>
                            <a:ea typeface="Cambria Math" panose="02040503050406030204" pitchFamily="18" charset="0"/>
                          </a:rPr>
                        </m:ctrlPr>
                      </m:dPr>
                      <m:e>
                        <m:r>
                          <a:rPr lang="en-US" altLang="zh-CN" b="0" i="1" smtClean="0">
                            <a:latin typeface="Cambria Math" panose="02040503050406030204" pitchFamily="18" charset="0"/>
                            <a:ea typeface="Cambria Math" panose="02040503050406030204" pitchFamily="18" charset="0"/>
                          </a:rPr>
                          <m:t>(</m:t>
                        </m:r>
                        <m:acc>
                          <m:accPr>
                            <m:chr m:val="̃"/>
                            <m:ctrlPr>
                              <a:rPr lang="en-US" altLang="zh-CN" i="1">
                                <a:latin typeface="Cambria Math" panose="02040503050406030204" pitchFamily="18" charset="0"/>
                                <a:ea typeface="Cambria Math" panose="02040503050406030204" pitchFamily="18" charset="0"/>
                              </a:rPr>
                            </m:ctrlPr>
                          </m:accPr>
                          <m:e>
                            <m:sSub>
                              <m:sSubPr>
                                <m:ctrlPr>
                                  <a:rPr lang="en-US" altLang="zh-CN" b="0" i="1" smtClean="0">
                                    <a:latin typeface="Cambria Math" panose="02040503050406030204" pitchFamily="18" charset="0"/>
                                    <a:ea typeface="Cambria Math" panose="02040503050406030204" pitchFamily="18" charset="0"/>
                                  </a:rPr>
                                </m:ctrlPr>
                              </m:sSubPr>
                              <m:e>
                                <m:r>
                                  <a:rPr lang="en-US" altLang="zh-CN">
                                    <a:latin typeface="Cambria Math" panose="02040503050406030204" pitchFamily="18" charset="0"/>
                                    <a:ea typeface="Cambria Math" panose="02040503050406030204" pitchFamily="18" charset="0"/>
                                  </a:rPr>
                                  <m:t>𝑥</m:t>
                                </m:r>
                              </m:e>
                              <m:sub>
                                <m:r>
                                  <a:rPr lang="en-US" altLang="zh-CN" b="0" i="1" smtClean="0">
                                    <a:latin typeface="Cambria Math" panose="02040503050406030204" pitchFamily="18" charset="0"/>
                                    <a:ea typeface="Cambria Math" panose="02040503050406030204" pitchFamily="18" charset="0"/>
                                  </a:rPr>
                                  <m:t>𝑖</m:t>
                                </m:r>
                              </m:sub>
                            </m:sSub>
                          </m:e>
                        </m:acc>
                        <m:r>
                          <a:rPr lang="en-US" altLang="zh-CN" b="0" i="1" smtClean="0">
                            <a:latin typeface="Cambria Math" panose="02040503050406030204" pitchFamily="18" charset="0"/>
                            <a:ea typeface="Cambria Math" panose="02040503050406030204" pitchFamily="18" charset="0"/>
                          </a:rPr>
                          <m:t>−</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𝜇</m:t>
                            </m:r>
                          </m:e>
                          <m:sub>
                            <m:r>
                              <a:rPr lang="en-US" altLang="zh-CN" b="0" i="1" smtClean="0">
                                <a:latin typeface="Cambria Math" panose="02040503050406030204" pitchFamily="18" charset="0"/>
                                <a:ea typeface="Cambria Math" panose="02040503050406030204" pitchFamily="18" charset="0"/>
                              </a:rPr>
                              <m:t>𝑖</m:t>
                            </m:r>
                          </m:sub>
                        </m:sSub>
                        <m:r>
                          <a:rPr lang="en-US" altLang="zh-CN" b="0" i="1" smtClean="0">
                            <a:latin typeface="Cambria Math" panose="02040503050406030204" pitchFamily="18" charset="0"/>
                            <a:ea typeface="Cambria Math" panose="02040503050406030204" pitchFamily="18" charset="0"/>
                          </a:rPr>
                          <m:t>)</m:t>
                        </m:r>
                        <m:acc>
                          <m:accPr>
                            <m:chr m:val="̃"/>
                            <m:ctrlPr>
                              <a:rPr lang="en-US" altLang="zh-CN" i="1">
                                <a:latin typeface="Cambria Math" panose="02040503050406030204" pitchFamily="18" charset="0"/>
                                <a:ea typeface="Cambria Math" panose="02040503050406030204" pitchFamily="18" charset="0"/>
                              </a:rPr>
                            </m:ctrlPr>
                          </m:accPr>
                          <m:e>
                            <m:sSub>
                              <m:sSubPr>
                                <m:ctrlPr>
                                  <a:rPr lang="en-US" altLang="zh-CN" i="1">
                                    <a:latin typeface="Cambria Math" panose="02040503050406030204" pitchFamily="18" charset="0"/>
                                    <a:ea typeface="Cambria Math" panose="02040503050406030204" pitchFamily="18" charset="0"/>
                                  </a:rPr>
                                </m:ctrlPr>
                              </m:sSubPr>
                              <m:e>
                                <m:r>
                                  <a:rPr lang="en-US" altLang="zh-CN">
                                    <a:latin typeface="Cambria Math" panose="02040503050406030204" pitchFamily="18" charset="0"/>
                                    <a:ea typeface="Cambria Math" panose="02040503050406030204" pitchFamily="18" charset="0"/>
                                  </a:rPr>
                                  <m:t>𝑥</m:t>
                                </m:r>
                              </m:e>
                              <m:sub>
                                <m:r>
                                  <a:rPr lang="en-US" altLang="zh-CN" b="0" i="1" smtClean="0">
                                    <a:latin typeface="Cambria Math" panose="02040503050406030204" pitchFamily="18" charset="0"/>
                                    <a:ea typeface="Cambria Math" panose="02040503050406030204" pitchFamily="18" charset="0"/>
                                  </a:rPr>
                                  <m:t>𝑗</m:t>
                                </m:r>
                              </m:sub>
                            </m:sSub>
                          </m:e>
                        </m:acc>
                      </m:e>
                    </m:d>
                    <m:r>
                      <a:rPr lang="en-US" altLang="zh-CN" b="0" i="1" smtClean="0">
                        <a:latin typeface="Cambria Math" panose="02040503050406030204" pitchFamily="18" charset="0"/>
                        <a:ea typeface="Cambria Math" panose="02040503050406030204" pitchFamily="18" charset="0"/>
                      </a:rPr>
                      <m:t>=</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𝐸</m:t>
                        </m:r>
                      </m:e>
                      <m:sub>
                        <m:r>
                          <a:rPr lang="en-US" altLang="zh-CN" b="0" i="1" smtClean="0">
                            <a:latin typeface="Cambria Math" panose="02040503050406030204" pitchFamily="18" charset="0"/>
                            <a:ea typeface="Cambria Math" panose="02040503050406030204" pitchFamily="18" charset="0"/>
                          </a:rPr>
                          <m:t>𝑠</m:t>
                        </m:r>
                      </m:sub>
                    </m:sSub>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𝑉</m:t>
                        </m:r>
                      </m:e>
                      <m:sub>
                        <m:r>
                          <a:rPr lang="en-US" altLang="zh-CN" b="0" i="1" smtClean="0">
                            <a:latin typeface="Cambria Math" panose="02040503050406030204" pitchFamily="18" charset="0"/>
                            <a:ea typeface="Cambria Math" panose="02040503050406030204" pitchFamily="18" charset="0"/>
                          </a:rPr>
                          <m:t>𝑖𝑗</m:t>
                        </m:r>
                      </m:sub>
                    </m:sSub>
                    <m:d>
                      <m:dPr>
                        <m:ctrlPr>
                          <a:rPr lang="en-US" altLang="zh-CN" b="0" i="1" smtClean="0">
                            <a:latin typeface="Cambria Math" panose="02040503050406030204" pitchFamily="18" charset="0"/>
                            <a:ea typeface="Cambria Math" panose="02040503050406030204" pitchFamily="18" charset="0"/>
                          </a:rPr>
                        </m:ctrlPr>
                      </m:dPr>
                      <m:e>
                        <m:acc>
                          <m:accPr>
                            <m:chr m:val="̃"/>
                            <m:ctrlPr>
                              <a:rPr lang="en-US" altLang="zh-CN" b="0" i="1" smtClean="0">
                                <a:latin typeface="Cambria Math" panose="02040503050406030204" pitchFamily="18" charset="0"/>
                                <a:ea typeface="Cambria Math" panose="02040503050406030204" pitchFamily="18" charset="0"/>
                              </a:rPr>
                            </m:ctrlPr>
                          </m:accPr>
                          <m:e>
                            <m:r>
                              <a:rPr lang="en-US" altLang="zh-CN" b="0" i="1" smtClean="0">
                                <a:latin typeface="Cambria Math" panose="02040503050406030204" pitchFamily="18" charset="0"/>
                                <a:ea typeface="Cambria Math" panose="02040503050406030204" pitchFamily="18" charset="0"/>
                              </a:rPr>
                              <m:t>𝑠</m:t>
                            </m:r>
                          </m:e>
                        </m:acc>
                      </m:e>
                    </m:d>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𝑐𝑜𝑣</m:t>
                    </m:r>
                    <m:r>
                      <a:rPr lang="en-US" altLang="zh-CN" b="0" i="1" smtClean="0">
                        <a:latin typeface="Cambria Math" panose="02040503050406030204" pitchFamily="18" charset="0"/>
                        <a:ea typeface="Cambria Math" panose="02040503050406030204" pitchFamily="18" charset="0"/>
                      </a:rPr>
                      <m:t>(</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𝜇</m:t>
                        </m:r>
                      </m:e>
                      <m:sub>
                        <m:r>
                          <a:rPr lang="en-US" altLang="zh-CN" b="0" i="1" smtClean="0">
                            <a:latin typeface="Cambria Math" panose="02040503050406030204" pitchFamily="18" charset="0"/>
                            <a:ea typeface="Cambria Math" panose="02040503050406030204" pitchFamily="18" charset="0"/>
                          </a:rPr>
                          <m:t>𝑖</m:t>
                        </m:r>
                      </m:sub>
                    </m:sSub>
                    <m:d>
                      <m:dPr>
                        <m:ctrlPr>
                          <a:rPr lang="en-US" altLang="zh-CN" b="0" i="1" smtClean="0">
                            <a:latin typeface="Cambria Math" panose="02040503050406030204" pitchFamily="18" charset="0"/>
                            <a:ea typeface="Cambria Math" panose="02040503050406030204" pitchFamily="18" charset="0"/>
                          </a:rPr>
                        </m:ctrlPr>
                      </m:dPr>
                      <m:e>
                        <m:acc>
                          <m:accPr>
                            <m:chr m:val="̃"/>
                            <m:ctrlPr>
                              <a:rPr lang="en-US" altLang="zh-CN" b="0" i="1" smtClean="0">
                                <a:latin typeface="Cambria Math" panose="02040503050406030204" pitchFamily="18" charset="0"/>
                                <a:ea typeface="Cambria Math" panose="02040503050406030204" pitchFamily="18" charset="0"/>
                              </a:rPr>
                            </m:ctrlPr>
                          </m:accPr>
                          <m:e>
                            <m:r>
                              <a:rPr lang="en-US" altLang="zh-CN" b="0" i="1" smtClean="0">
                                <a:latin typeface="Cambria Math" panose="02040503050406030204" pitchFamily="18" charset="0"/>
                                <a:ea typeface="Cambria Math" panose="02040503050406030204" pitchFamily="18" charset="0"/>
                              </a:rPr>
                              <m:t>𝑠</m:t>
                            </m:r>
                          </m:e>
                        </m:acc>
                      </m:e>
                    </m:d>
                    <m:r>
                      <a:rPr lang="en-US" altLang="zh-CN" b="0" i="1" smtClean="0">
                        <a:latin typeface="Cambria Math" panose="02040503050406030204" pitchFamily="18" charset="0"/>
                        <a:ea typeface="Cambria Math" panose="02040503050406030204" pitchFamily="18" charset="0"/>
                      </a:rPr>
                      <m:t>,</m:t>
                    </m:r>
                    <m:sSub>
                      <m:sSubPr>
                        <m:ctrlPr>
                          <a:rPr lang="en-US" altLang="zh-CN" i="1">
                            <a:latin typeface="Cambria Math" panose="02040503050406030204" pitchFamily="18" charset="0"/>
                            <a:ea typeface="Cambria Math" panose="02040503050406030204" pitchFamily="18" charset="0"/>
                          </a:rPr>
                        </m:ctrlPr>
                      </m:sSubPr>
                      <m:e>
                        <m:r>
                          <a:rPr lang="en-US" altLang="zh-CN">
                            <a:latin typeface="Cambria Math" panose="02040503050406030204" pitchFamily="18" charset="0"/>
                            <a:ea typeface="Cambria Math" panose="02040503050406030204" pitchFamily="18" charset="0"/>
                          </a:rPr>
                          <m:t>𝜇</m:t>
                        </m:r>
                      </m:e>
                      <m:sub>
                        <m:r>
                          <a:rPr lang="en-US" altLang="zh-CN">
                            <a:latin typeface="Cambria Math" panose="02040503050406030204" pitchFamily="18" charset="0"/>
                            <a:ea typeface="Cambria Math" panose="02040503050406030204" pitchFamily="18" charset="0"/>
                          </a:rPr>
                          <m:t>𝑖</m:t>
                        </m:r>
                      </m:sub>
                    </m:sSub>
                    <m:d>
                      <m:dPr>
                        <m:ctrlPr>
                          <a:rPr lang="en-US" altLang="zh-CN" i="1">
                            <a:latin typeface="Cambria Math" panose="02040503050406030204" pitchFamily="18" charset="0"/>
                            <a:ea typeface="Cambria Math" panose="02040503050406030204" pitchFamily="18" charset="0"/>
                          </a:rPr>
                        </m:ctrlPr>
                      </m:dPr>
                      <m:e>
                        <m:acc>
                          <m:accPr>
                            <m:chr m:val="̃"/>
                            <m:ctrlPr>
                              <a:rPr lang="en-US" altLang="zh-CN" i="1">
                                <a:latin typeface="Cambria Math" panose="02040503050406030204" pitchFamily="18" charset="0"/>
                                <a:ea typeface="Cambria Math" panose="02040503050406030204" pitchFamily="18" charset="0"/>
                              </a:rPr>
                            </m:ctrlPr>
                          </m:accPr>
                          <m:e>
                            <m:r>
                              <a:rPr lang="en-US" altLang="zh-CN">
                                <a:latin typeface="Cambria Math" panose="02040503050406030204" pitchFamily="18" charset="0"/>
                                <a:ea typeface="Cambria Math" panose="02040503050406030204" pitchFamily="18" charset="0"/>
                              </a:rPr>
                              <m:t>𝑠</m:t>
                            </m:r>
                          </m:e>
                        </m:acc>
                      </m:e>
                    </m:d>
                    <m:r>
                      <a:rPr lang="en-US" altLang="zh-CN" b="0" i="1" smtClean="0">
                        <a:latin typeface="Cambria Math" panose="02040503050406030204" pitchFamily="18" charset="0"/>
                        <a:ea typeface="Cambria Math" panose="02040503050406030204" pitchFamily="18" charset="0"/>
                      </a:rPr>
                      <m:t>)</m:t>
                    </m:r>
                  </m:oMath>
                </a14:m>
                <a:endParaRPr lang="en-US" altLang="zh-CN" b="0" dirty="0">
                  <a:latin typeface="Cambria Math" panose="02040503050406030204" pitchFamily="18" charset="0"/>
                  <a:ea typeface="Cambria Math" panose="02040503050406030204" pitchFamily="18" charset="0"/>
                </a:endParaRPr>
              </a:p>
              <a:p>
                <a:pPr marL="530352" lvl="1" indent="0" algn="ctr">
                  <a:buNone/>
                </a:pPr>
                <a:r>
                  <a:rPr lang="en-US" altLang="zh-CN" dirty="0">
                    <a:latin typeface="Cambria Math" panose="02040503050406030204" pitchFamily="18" charset="0"/>
                    <a:ea typeface="Cambria Math" panose="02040503050406030204" pitchFamily="18" charset="0"/>
                  </a:rPr>
                  <a:t>Define </a:t>
                </a:r>
                <a14:m>
                  <m:oMath xmlns:m="http://schemas.openxmlformats.org/officeDocument/2006/math">
                    <m:sSub>
                      <m:sSubPr>
                        <m:ctrlPr>
                          <a:rPr lang="en-US" altLang="zh-CN" i="1">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𝑉</m:t>
                        </m:r>
                        <m:r>
                          <a:rPr lang="en-US" altLang="zh-CN" b="0" i="1" smtClean="0">
                            <a:latin typeface="Cambria Math" panose="02040503050406030204" pitchFamily="18" charset="0"/>
                            <a:ea typeface="Cambria Math" panose="02040503050406030204" pitchFamily="18" charset="0"/>
                          </a:rPr>
                          <m:t>=</m:t>
                        </m:r>
                        <m:r>
                          <a:rPr lang="en-US" altLang="zh-CN">
                            <a:latin typeface="Cambria Math" panose="02040503050406030204" pitchFamily="18" charset="0"/>
                            <a:ea typeface="Cambria Math" panose="02040503050406030204" pitchFamily="18" charset="0"/>
                          </a:rPr>
                          <m:t>𝐸</m:t>
                        </m:r>
                      </m:e>
                      <m:sub>
                        <m:r>
                          <a:rPr lang="en-US" altLang="zh-CN">
                            <a:latin typeface="Cambria Math" panose="02040503050406030204" pitchFamily="18" charset="0"/>
                            <a:ea typeface="Cambria Math" panose="02040503050406030204" pitchFamily="18" charset="0"/>
                          </a:rPr>
                          <m:t>𝑠</m:t>
                        </m:r>
                      </m:sub>
                    </m:sSub>
                    <m:r>
                      <a:rPr lang="en-US" altLang="zh-CN" b="0" i="1" smtClean="0">
                        <a:latin typeface="Cambria Math" panose="02040503050406030204" pitchFamily="18" charset="0"/>
                        <a:ea typeface="Cambria Math" panose="02040503050406030204" pitchFamily="18" charset="0"/>
                      </a:rPr>
                      <m:t>𝑉</m:t>
                    </m:r>
                    <m:d>
                      <m:dPr>
                        <m:ctrlPr>
                          <a:rPr lang="en-US" altLang="zh-CN" i="1">
                            <a:latin typeface="Cambria Math" panose="02040503050406030204" pitchFamily="18" charset="0"/>
                            <a:ea typeface="Cambria Math" panose="02040503050406030204" pitchFamily="18" charset="0"/>
                          </a:rPr>
                        </m:ctrlPr>
                      </m:dPr>
                      <m:e>
                        <m:acc>
                          <m:accPr>
                            <m:chr m:val="̃"/>
                            <m:ctrlPr>
                              <a:rPr lang="en-US" altLang="zh-CN" i="1">
                                <a:latin typeface="Cambria Math" panose="02040503050406030204" pitchFamily="18" charset="0"/>
                                <a:ea typeface="Cambria Math" panose="02040503050406030204" pitchFamily="18" charset="0"/>
                              </a:rPr>
                            </m:ctrlPr>
                          </m:accPr>
                          <m:e>
                            <m:r>
                              <a:rPr lang="en-US" altLang="zh-CN">
                                <a:latin typeface="Cambria Math" panose="02040503050406030204" pitchFamily="18" charset="0"/>
                                <a:ea typeface="Cambria Math" panose="02040503050406030204" pitchFamily="18" charset="0"/>
                              </a:rPr>
                              <m:t>𝑠</m:t>
                            </m:r>
                          </m:e>
                        </m:acc>
                      </m:e>
                    </m:d>
                    <m:r>
                      <a:rPr lang="en-US" altLang="zh-CN" b="0" i="1" smtClean="0">
                        <a:latin typeface="Cambria Math" panose="02040503050406030204" pitchFamily="18" charset="0"/>
                        <a:ea typeface="Cambria Math" panose="02040503050406030204" pitchFamily="18" charset="0"/>
                      </a:rPr>
                      <m:t>, </m:t>
                    </m:r>
                    <m:r>
                      <a:rPr lang="en-US" altLang="zh-CN" b="0" i="0" smtClean="0">
                        <a:latin typeface="Cambria Math" panose="02040503050406030204" pitchFamily="18" charset="0"/>
                        <a:ea typeface="Cambria Math" panose="02040503050406030204" pitchFamily="18" charset="0"/>
                      </a:rPr>
                      <m:t> </m:t>
                    </m:r>
                    <m:r>
                      <m:rPr>
                        <m:sty m:val="p"/>
                      </m:rPr>
                      <a:rPr lang="en-US" altLang="zh-CN" b="0" i="0" smtClean="0">
                        <a:latin typeface="Cambria Math" panose="02040503050406030204" pitchFamily="18" charset="0"/>
                        <a:ea typeface="Cambria Math" panose="02040503050406030204" pitchFamily="18" charset="0"/>
                      </a:rPr>
                      <m:t>Ω</m:t>
                    </m:r>
                    <m:r>
                      <a:rPr lang="en-US" altLang="zh-CN" b="0" i="1" smtClean="0">
                        <a:latin typeface="Cambria Math" panose="02040503050406030204" pitchFamily="18" charset="0"/>
                        <a:ea typeface="Cambria Math" panose="02040503050406030204" pitchFamily="18" charset="0"/>
                      </a:rPr>
                      <m:t>=</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𝐸</m:t>
                        </m:r>
                      </m:e>
                      <m:sub>
                        <m:r>
                          <a:rPr lang="en-US" altLang="zh-CN" b="0" i="1" smtClean="0">
                            <a:latin typeface="Cambria Math" panose="02040503050406030204" pitchFamily="18" charset="0"/>
                            <a:ea typeface="Cambria Math" panose="02040503050406030204" pitchFamily="18" charset="0"/>
                          </a:rPr>
                          <m:t>𝑠</m:t>
                        </m:r>
                      </m:sub>
                    </m:sSub>
                    <m:r>
                      <a:rPr lang="en-US" altLang="zh-CN" b="0" i="1" smtClean="0">
                        <a:latin typeface="Cambria Math" panose="02040503050406030204" pitchFamily="18" charset="0"/>
                        <a:ea typeface="Cambria Math" panose="02040503050406030204" pitchFamily="18" charset="0"/>
                      </a:rPr>
                      <m:t>[</m:t>
                    </m:r>
                    <m:d>
                      <m:dPr>
                        <m:ctrlPr>
                          <a:rPr lang="en-US" altLang="zh-CN" b="0" i="1" smtClean="0">
                            <a:latin typeface="Cambria Math" panose="02040503050406030204" pitchFamily="18" charset="0"/>
                            <a:ea typeface="Cambria Math" panose="02040503050406030204" pitchFamily="18" charset="0"/>
                          </a:rPr>
                        </m:ctrlPr>
                      </m:dPr>
                      <m:e>
                        <m:sSub>
                          <m:sSubPr>
                            <m:ctrlPr>
                              <a:rPr lang="en-US" altLang="zh-CN" i="1">
                                <a:latin typeface="Cambria Math" panose="02040503050406030204" pitchFamily="18" charset="0"/>
                                <a:ea typeface="Cambria Math" panose="02040503050406030204" pitchFamily="18" charset="0"/>
                              </a:rPr>
                            </m:ctrlPr>
                          </m:sSubPr>
                          <m:e>
                            <m:r>
                              <a:rPr lang="en-US" altLang="zh-CN">
                                <a:latin typeface="Cambria Math" panose="02040503050406030204" pitchFamily="18" charset="0"/>
                                <a:ea typeface="Cambria Math" panose="02040503050406030204" pitchFamily="18" charset="0"/>
                              </a:rPr>
                              <m:t>𝜇</m:t>
                            </m:r>
                          </m:e>
                          <m:sub>
                            <m:r>
                              <a:rPr lang="en-US" altLang="zh-CN">
                                <a:latin typeface="Cambria Math" panose="02040503050406030204" pitchFamily="18" charset="0"/>
                                <a:ea typeface="Cambria Math" panose="02040503050406030204" pitchFamily="18" charset="0"/>
                              </a:rPr>
                              <m:t>𝑖</m:t>
                            </m:r>
                          </m:sub>
                        </m:sSub>
                        <m:d>
                          <m:dPr>
                            <m:ctrlPr>
                              <a:rPr lang="en-US" altLang="zh-CN" i="1">
                                <a:latin typeface="Cambria Math" panose="02040503050406030204" pitchFamily="18" charset="0"/>
                                <a:ea typeface="Cambria Math" panose="02040503050406030204" pitchFamily="18" charset="0"/>
                              </a:rPr>
                            </m:ctrlPr>
                          </m:dPr>
                          <m:e>
                            <m:acc>
                              <m:accPr>
                                <m:chr m:val="̃"/>
                                <m:ctrlPr>
                                  <a:rPr lang="en-US" altLang="zh-CN" i="1">
                                    <a:latin typeface="Cambria Math" panose="02040503050406030204" pitchFamily="18" charset="0"/>
                                    <a:ea typeface="Cambria Math" panose="02040503050406030204" pitchFamily="18" charset="0"/>
                                  </a:rPr>
                                </m:ctrlPr>
                              </m:accPr>
                              <m:e>
                                <m:r>
                                  <a:rPr lang="en-US" altLang="zh-CN">
                                    <a:latin typeface="Cambria Math" panose="02040503050406030204" pitchFamily="18" charset="0"/>
                                    <a:ea typeface="Cambria Math" panose="02040503050406030204" pitchFamily="18" charset="0"/>
                                  </a:rPr>
                                  <m:t>𝑠</m:t>
                                </m:r>
                              </m:e>
                            </m:acc>
                          </m:e>
                        </m:d>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𝜇</m:t>
                        </m:r>
                      </m:e>
                    </m:d>
                    <m:d>
                      <m:dPr>
                        <m:ctrlPr>
                          <a:rPr lang="en-US" altLang="zh-CN" b="0" i="1" smtClean="0">
                            <a:latin typeface="Cambria Math" panose="02040503050406030204" pitchFamily="18" charset="0"/>
                            <a:ea typeface="Cambria Math" panose="02040503050406030204" pitchFamily="18" charset="0"/>
                          </a:rPr>
                        </m:ctrlPr>
                      </m:dPr>
                      <m:e>
                        <m:sSub>
                          <m:sSubPr>
                            <m:ctrlPr>
                              <a:rPr lang="en-US" altLang="zh-CN" i="1">
                                <a:latin typeface="Cambria Math" panose="02040503050406030204" pitchFamily="18" charset="0"/>
                                <a:ea typeface="Cambria Math" panose="02040503050406030204" pitchFamily="18" charset="0"/>
                              </a:rPr>
                            </m:ctrlPr>
                          </m:sSubPr>
                          <m:e>
                            <m:r>
                              <a:rPr lang="en-US" altLang="zh-CN">
                                <a:latin typeface="Cambria Math" panose="02040503050406030204" pitchFamily="18" charset="0"/>
                                <a:ea typeface="Cambria Math" panose="02040503050406030204" pitchFamily="18" charset="0"/>
                              </a:rPr>
                              <m:t>𝜇</m:t>
                            </m:r>
                          </m:e>
                          <m:sub>
                            <m:r>
                              <a:rPr lang="en-US" altLang="zh-CN" b="0" i="1" smtClean="0">
                                <a:latin typeface="Cambria Math" panose="02040503050406030204" pitchFamily="18" charset="0"/>
                                <a:ea typeface="Cambria Math" panose="02040503050406030204" pitchFamily="18" charset="0"/>
                              </a:rPr>
                              <m:t>𝑗</m:t>
                            </m:r>
                          </m:sub>
                        </m:sSub>
                        <m:d>
                          <m:dPr>
                            <m:ctrlPr>
                              <a:rPr lang="en-US" altLang="zh-CN" i="1">
                                <a:latin typeface="Cambria Math" panose="02040503050406030204" pitchFamily="18" charset="0"/>
                                <a:ea typeface="Cambria Math" panose="02040503050406030204" pitchFamily="18" charset="0"/>
                              </a:rPr>
                            </m:ctrlPr>
                          </m:dPr>
                          <m:e>
                            <m:acc>
                              <m:accPr>
                                <m:chr m:val="̃"/>
                                <m:ctrlPr>
                                  <a:rPr lang="en-US" altLang="zh-CN" i="1">
                                    <a:latin typeface="Cambria Math" panose="02040503050406030204" pitchFamily="18" charset="0"/>
                                    <a:ea typeface="Cambria Math" panose="02040503050406030204" pitchFamily="18" charset="0"/>
                                  </a:rPr>
                                </m:ctrlPr>
                              </m:accPr>
                              <m:e>
                                <m:r>
                                  <a:rPr lang="en-US" altLang="zh-CN">
                                    <a:latin typeface="Cambria Math" panose="02040503050406030204" pitchFamily="18" charset="0"/>
                                    <a:ea typeface="Cambria Math" panose="02040503050406030204" pitchFamily="18" charset="0"/>
                                  </a:rPr>
                                  <m:t>𝑠</m:t>
                                </m:r>
                              </m:e>
                            </m:acc>
                          </m:e>
                        </m:d>
                        <m:r>
                          <a:rPr lang="en-US" altLang="zh-CN">
                            <a:latin typeface="Cambria Math" panose="02040503050406030204" pitchFamily="18" charset="0"/>
                            <a:ea typeface="Cambria Math" panose="02040503050406030204" pitchFamily="18" charset="0"/>
                          </a:rPr>
                          <m:t>−</m:t>
                        </m:r>
                        <m:r>
                          <a:rPr lang="en-US" altLang="zh-CN">
                            <a:latin typeface="Cambria Math" panose="02040503050406030204" pitchFamily="18" charset="0"/>
                            <a:ea typeface="Cambria Math" panose="02040503050406030204" pitchFamily="18" charset="0"/>
                          </a:rPr>
                          <m:t>𝜇</m:t>
                        </m:r>
                      </m:e>
                    </m:d>
                    <m:r>
                      <a:rPr lang="en-US" altLang="zh-CN" b="0" i="1" smtClean="0">
                        <a:latin typeface="Cambria Math" panose="02040503050406030204" pitchFamily="18" charset="0"/>
                        <a:ea typeface="Cambria Math" panose="02040503050406030204" pitchFamily="18" charset="0"/>
                      </a:rPr>
                      <m:t>′]</m:t>
                    </m:r>
                  </m:oMath>
                </a14:m>
                <a:endParaRPr lang="en-US" altLang="zh-CN" dirty="0">
                  <a:latin typeface="Cambria Math" panose="02040503050406030204" pitchFamily="18" charset="0"/>
                  <a:ea typeface="Cambria Math" panose="02040503050406030204" pitchFamily="18" charset="0"/>
                </a:endParaRPr>
              </a:p>
              <a:p>
                <a:pPr marL="530352" lvl="1" indent="0" algn="ctr">
                  <a:buNone/>
                </a:pPr>
                <a14:m>
                  <m:oMathPara xmlns:m="http://schemas.openxmlformats.org/officeDocument/2006/math">
                    <m:oMathParaPr>
                      <m:jc m:val="centerGroup"/>
                    </m:oMathParaPr>
                    <m:oMath xmlns:m="http://schemas.openxmlformats.org/officeDocument/2006/math">
                      <m:r>
                        <a:rPr lang="en-US" altLang="zh-CN">
                          <a:latin typeface="Cambria Math" panose="02040503050406030204" pitchFamily="18" charset="0"/>
                          <a:ea typeface="Cambria Math" panose="02040503050406030204" pitchFamily="18" charset="0"/>
                        </a:rPr>
                        <m:t>𝑐𝑜𝑣</m:t>
                      </m:r>
                      <m:d>
                        <m:dPr>
                          <m:ctrlPr>
                            <a:rPr lang="en-US" altLang="zh-CN" i="1">
                              <a:latin typeface="Cambria Math" panose="02040503050406030204" pitchFamily="18" charset="0"/>
                              <a:ea typeface="Cambria Math" panose="02040503050406030204" pitchFamily="18" charset="0"/>
                            </a:rPr>
                          </m:ctrlPr>
                        </m:dPr>
                        <m:e>
                          <m:acc>
                            <m:accPr>
                              <m:chr m:val="̃"/>
                              <m:ctrlPr>
                                <a:rPr lang="en-US" altLang="zh-CN" i="1">
                                  <a:latin typeface="Cambria Math" panose="02040503050406030204" pitchFamily="18" charset="0"/>
                                  <a:ea typeface="Cambria Math" panose="02040503050406030204" pitchFamily="18" charset="0"/>
                                </a:rPr>
                              </m:ctrlPr>
                            </m:accPr>
                            <m:e>
                              <m:r>
                                <a:rPr lang="en-US" altLang="zh-CN" b="0" i="1" smtClean="0">
                                  <a:latin typeface="Cambria Math" panose="02040503050406030204" pitchFamily="18" charset="0"/>
                                  <a:ea typeface="Cambria Math" panose="02040503050406030204" pitchFamily="18" charset="0"/>
                                </a:rPr>
                                <m:t>𝑥</m:t>
                              </m:r>
                            </m:e>
                          </m:acc>
                          <m:r>
                            <a:rPr lang="en-US" altLang="zh-CN">
                              <a:latin typeface="Cambria Math" panose="02040503050406030204" pitchFamily="18" charset="0"/>
                              <a:ea typeface="Cambria Math" panose="02040503050406030204" pitchFamily="18" charset="0"/>
                            </a:rPr>
                            <m:t>,</m:t>
                          </m:r>
                          <m:acc>
                            <m:accPr>
                              <m:chr m:val="̃"/>
                              <m:ctrlPr>
                                <a:rPr lang="en-US" altLang="zh-CN" i="1">
                                  <a:latin typeface="Cambria Math" panose="02040503050406030204" pitchFamily="18" charset="0"/>
                                  <a:ea typeface="Cambria Math" panose="02040503050406030204" pitchFamily="18" charset="0"/>
                                </a:rPr>
                              </m:ctrlPr>
                            </m:accPr>
                            <m:e>
                              <m:r>
                                <a:rPr lang="en-US" altLang="zh-CN" b="0" i="1" smtClean="0">
                                  <a:latin typeface="Cambria Math" panose="02040503050406030204" pitchFamily="18" charset="0"/>
                                  <a:ea typeface="Cambria Math" panose="02040503050406030204" pitchFamily="18" charset="0"/>
                                </a:rPr>
                                <m:t>𝑥</m:t>
                              </m:r>
                            </m:e>
                          </m:acc>
                        </m:e>
                      </m:d>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𝑉</m:t>
                      </m:r>
                      <m:r>
                        <a:rPr lang="en-US" altLang="zh-CN" b="0" i="1" smtClean="0">
                          <a:latin typeface="Cambria Math" panose="02040503050406030204" pitchFamily="18" charset="0"/>
                          <a:ea typeface="Cambria Math" panose="02040503050406030204" pitchFamily="18" charset="0"/>
                        </a:rPr>
                        <m:t>+</m:t>
                      </m:r>
                      <m:r>
                        <m:rPr>
                          <m:sty m:val="p"/>
                        </m:rPr>
                        <a:rPr lang="en-US" altLang="zh-CN" b="0" i="0" smtClean="0">
                          <a:latin typeface="Cambria Math" panose="02040503050406030204" pitchFamily="18" charset="0"/>
                          <a:ea typeface="Cambria Math" panose="02040503050406030204" pitchFamily="18" charset="0"/>
                        </a:rPr>
                        <m:t>Ω</m:t>
                      </m:r>
                    </m:oMath>
                  </m:oMathPara>
                </a14:m>
                <a:endParaRPr lang="en-US" altLang="zh-CN" b="0" dirty="0">
                  <a:latin typeface="Cambria Math" panose="02040503050406030204" pitchFamily="18" charset="0"/>
                  <a:ea typeface="Cambria Math" panose="02040503050406030204" pitchFamily="18" charset="0"/>
                </a:endParaRPr>
              </a:p>
              <a:p>
                <a:r>
                  <a:rPr lang="en-US" altLang="zh-CN" dirty="0">
                    <a:solidFill>
                      <a:srgbClr val="191B0E"/>
                    </a:solidFill>
                  </a:rPr>
                  <a:t>The </a:t>
                </a:r>
                <a:r>
                  <a:rPr lang="en-US" altLang="zh-CN" dirty="0"/>
                  <a:t>observer sees as variability not only the average variability seen by the manager, </a:t>
                </a:r>
                <a:r>
                  <a:rPr lang="en-US" altLang="zh-CN" i="1" dirty="0"/>
                  <a:t>V, </a:t>
                </a:r>
                <a:r>
                  <a:rPr lang="en-US" altLang="zh-CN" dirty="0"/>
                  <a:t>but also the shift in the manager’s mean across states, </a:t>
                </a:r>
                <a14:m>
                  <m:oMath xmlns:m="http://schemas.openxmlformats.org/officeDocument/2006/math">
                    <m:r>
                      <m:rPr>
                        <m:sty m:val="p"/>
                      </m:rPr>
                      <a:rPr lang="en-US" altLang="zh-CN"/>
                      <m:t>Ω</m:t>
                    </m:r>
                  </m:oMath>
                </a14:m>
                <a:r>
                  <a:rPr lang="en-US" altLang="zh-CN" dirty="0">
                    <a:solidFill>
                      <a:srgbClr val="191B0E"/>
                    </a:solidFill>
                  </a:rPr>
                  <a:t>.</a:t>
                </a:r>
              </a:p>
              <a:p>
                <a:r>
                  <a:rPr lang="en-US" altLang="zh-CN" dirty="0">
                    <a:solidFill>
                      <a:srgbClr val="191B0E"/>
                    </a:solidFill>
                  </a:rPr>
                  <a:t>In case of a perfectly informed manager, which V=0. the only variability seen by the observer is the shifting of the manager's true perception across information states.</a:t>
                </a:r>
              </a:p>
              <a:p>
                <a:r>
                  <a:rPr lang="en-US" altLang="zh-CN" dirty="0"/>
                  <a:t>Since </a:t>
                </a:r>
                <a14:m>
                  <m:oMath xmlns:m="http://schemas.openxmlformats.org/officeDocument/2006/math">
                    <m:r>
                      <m:rPr>
                        <m:sty m:val="p"/>
                      </m:rPr>
                      <a:rPr lang="en-US" altLang="zh-CN"/>
                      <m:t>Ω</m:t>
                    </m:r>
                  </m:oMath>
                </a14:m>
                <a:r>
                  <a:rPr lang="en-US" altLang="zh-CN" dirty="0">
                    <a:solidFill>
                      <a:srgbClr val="191B0E"/>
                    </a:solidFill>
                  </a:rPr>
                  <a:t> is positive definite, </a:t>
                </a:r>
                <a:r>
                  <a:rPr lang="en-US" altLang="zh-CN" dirty="0"/>
                  <a:t>formalizes the sense in which the observer having inferior information implies that the observer faces more variability than does the manager, on average.</a:t>
                </a:r>
                <a:endParaRPr lang="en-US" altLang="zh-CN" dirty="0">
                  <a:solidFill>
                    <a:srgbClr val="191B0E"/>
                  </a:solidFill>
                </a:endParaRPr>
              </a:p>
              <a:p>
                <a:pPr marL="530352" lvl="1" indent="0" algn="ctr">
                  <a:buNone/>
                </a:pPr>
                <a:endParaRPr lang="en-US" altLang="zh-CN" dirty="0"/>
              </a:p>
              <a:p>
                <a:pPr lvl="1"/>
                <a:endParaRPr lang="zh-CN" alt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8700" y="2286000"/>
                <a:ext cx="7264510" cy="4027336"/>
              </a:xfrm>
              <a:blipFill>
                <a:blip r:embed="rId3"/>
                <a:stretch>
                  <a:fillRect l="-504" t="-1967" r="-1175" b="-1210"/>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fld id="{C22EC132-B029-469E-9833-413C16851A07}" type="slidenum">
              <a:rPr lang="zh-CN" altLang="en-US" smtClean="0"/>
              <a:t>14</a:t>
            </a:fld>
            <a:endParaRPr lang="zh-CN" altLang="en-US"/>
          </a:p>
        </p:txBody>
      </p:sp>
    </p:spTree>
    <p:extLst>
      <p:ext uri="{BB962C8B-B14F-4D97-AF65-F5344CB8AC3E}">
        <p14:creationId xmlns:p14="http://schemas.microsoft.com/office/powerpoint/2010/main" val="1940036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Mean-variance analysis and informed portfolio choice</a:t>
            </a:r>
            <a:endParaRPr lang="zh-CN" alt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8700" y="2285999"/>
                <a:ext cx="7200900" cy="4401403"/>
              </a:xfrm>
            </p:spPr>
            <p:txBody>
              <a:bodyPr>
                <a:normAutofit/>
              </a:bodyPr>
              <a:lstStyle/>
              <a:p>
                <a:r>
                  <a:rPr lang="en-US" altLang="zh-CN" dirty="0"/>
                  <a:t>More general formulas to compute the means and covariance of return on portfolio </a:t>
                </a:r>
                <a14:m>
                  <m:oMath xmlns:m="http://schemas.openxmlformats.org/officeDocument/2006/math">
                    <m:r>
                      <a:rPr lang="en-US" altLang="zh-CN" b="0" i="1" smtClean="0">
                        <a:latin typeface="Cambria Math" panose="02040503050406030204" pitchFamily="18" charset="0"/>
                      </a:rPr>
                      <m:t>𝛾</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oMath>
                </a14:m>
                <a:r>
                  <a:rPr lang="en-US" altLang="zh-CN" dirty="0"/>
                  <a:t> and </a:t>
                </a:r>
                <a14:m>
                  <m:oMath xmlns:m="http://schemas.openxmlformats.org/officeDocument/2006/math">
                    <m:r>
                      <a:rPr lang="en-US" altLang="zh-CN" b="0" i="1" smtClean="0">
                        <a:latin typeface="Cambria Math" panose="02040503050406030204" pitchFamily="18" charset="0"/>
                      </a:rPr>
                      <m:t>𝜂</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r>
                      <a:rPr lang="en-US" altLang="zh-CN" b="0" i="1" smtClean="0">
                        <a:latin typeface="Cambria Math" panose="02040503050406030204" pitchFamily="18" charset="0"/>
                      </a:rPr>
                      <m:t>.</m:t>
                    </m:r>
                  </m:oMath>
                </a14:m>
                <a:endParaRPr lang="en-US" altLang="zh-CN" b="0" dirty="0"/>
              </a:p>
              <a:p>
                <a:r>
                  <a:rPr lang="en-US" altLang="zh-CN" dirty="0"/>
                  <a:t>Mean return:</a:t>
                </a:r>
              </a:p>
              <a:p>
                <a:pPr marL="0" indent="0">
                  <a:buNone/>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𝐸</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𝛾</m:t>
                          </m:r>
                          <m:d>
                            <m:dPr>
                              <m:ctrlPr>
                                <a:rPr lang="en-US" altLang="zh-CN" b="0" i="1" smtClean="0">
                                  <a:latin typeface="Cambria Math" panose="02040503050406030204" pitchFamily="18" charset="0"/>
                                </a:rPr>
                              </m:ctrlPr>
                            </m:dPr>
                            <m:e>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𝑠</m:t>
                                  </m:r>
                                </m:e>
                              </m:acc>
                            </m:e>
                          </m:d>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𝑥</m:t>
                              </m:r>
                            </m:e>
                          </m:acc>
                        </m:e>
                      </m:d>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i="1">
                              <a:latin typeface="Cambria Math" panose="02040503050406030204" pitchFamily="18" charset="0"/>
                            </a:rPr>
                            <m:t>𝐸</m:t>
                          </m:r>
                        </m:e>
                        <m:sub>
                          <m:r>
                            <a:rPr lang="en-US" altLang="zh-CN" b="0" i="1" smtClean="0">
                              <a:latin typeface="Cambria Math" panose="02040503050406030204" pitchFamily="18" charset="0"/>
                            </a:rPr>
                            <m:t>𝑠</m:t>
                          </m:r>
                        </m:sub>
                      </m:sSub>
                      <m:r>
                        <a:rPr lang="en-US" altLang="zh-CN" b="0" i="1" smtClean="0">
                          <a:latin typeface="Cambria Math" panose="02040503050406030204" pitchFamily="18" charset="0"/>
                        </a:rPr>
                        <m:t>{</m:t>
                      </m:r>
                      <m:r>
                        <a:rPr lang="en-US" altLang="zh-CN" i="1">
                          <a:latin typeface="Cambria Math" panose="02040503050406030204" pitchFamily="18" charset="0"/>
                        </a:rPr>
                        <m:t>𝛾</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r>
                        <a:rPr lang="en-US" altLang="zh-CN" i="1">
                          <a:latin typeface="Cambria Math" panose="02040503050406030204" pitchFamily="18" charset="0"/>
                        </a:rPr>
                        <m:t>𝜇</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r>
                        <a:rPr lang="en-US" altLang="zh-CN" b="0" i="1" smtClean="0">
                          <a:latin typeface="Cambria Math" panose="02040503050406030204" pitchFamily="18" charset="0"/>
                        </a:rPr>
                        <m:t>}</m:t>
                      </m:r>
                    </m:oMath>
                  </m:oMathPara>
                </a14:m>
                <a:endParaRPr lang="en-US" altLang="zh-CN" dirty="0"/>
              </a:p>
              <a:p>
                <a:pPr marL="0" indent="0">
                  <a:buNone/>
                </a:pPr>
                <a:r>
                  <a:rPr lang="en-US" altLang="zh-CN" dirty="0"/>
                  <a:t>				</a:t>
                </a:r>
                <a14:m>
                  <m:oMath xmlns:m="http://schemas.openxmlformats.org/officeDocument/2006/math">
                    <m:r>
                      <a:rPr lang="en-US" altLang="zh-CN" b="0" i="1" smtClean="0">
                        <a:latin typeface="Cambria Math" panose="02040503050406030204" pitchFamily="18" charset="0"/>
                      </a:rPr>
                      <m:t>=</m:t>
                    </m:r>
                    <m:r>
                      <a:rPr lang="en-US" altLang="zh-CN" b="0" i="1" smtClean="0">
                        <a:latin typeface="Cambria Math" panose="02040503050406030204" pitchFamily="18" charset="0"/>
                      </a:rPr>
                      <m:t>𝐸</m:t>
                    </m:r>
                    <m:d>
                      <m:dPr>
                        <m:begChr m:val="{"/>
                        <m:endChr m:val="}"/>
                        <m:ctrlPr>
                          <a:rPr lang="en-US" altLang="zh-CN" b="0" i="1" smtClean="0">
                            <a:latin typeface="Cambria Math" panose="02040503050406030204" pitchFamily="18" charset="0"/>
                          </a:rPr>
                        </m:ctrlPr>
                      </m:dPr>
                      <m:e>
                        <m:r>
                          <a:rPr lang="en-US" altLang="zh-CN" i="1">
                            <a:latin typeface="Cambria Math" panose="02040503050406030204" pitchFamily="18" charset="0"/>
                          </a:rPr>
                          <m:t>𝛾</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e>
                    </m:d>
                    <m:r>
                      <a:rPr lang="en-US" altLang="zh-CN" b="0" i="1" smtClean="0">
                        <a:latin typeface="Cambria Math" panose="02040503050406030204" pitchFamily="18" charset="0"/>
                      </a:rPr>
                      <m:t>𝜇</m:t>
                    </m:r>
                    <m:r>
                      <a:rPr lang="en-US" altLang="zh-CN" b="0" i="1" smtClean="0">
                        <a:latin typeface="Cambria Math" panose="02040503050406030204" pitchFamily="18" charset="0"/>
                      </a:rPr>
                      <m:t>+</m:t>
                    </m:r>
                    <m:r>
                      <a:rPr lang="en-US" altLang="zh-CN" b="0" i="1" smtClean="0">
                        <a:latin typeface="Cambria Math" panose="02040503050406030204" pitchFamily="18" charset="0"/>
                      </a:rPr>
                      <m:t>𝑐𝑜𝑣</m:t>
                    </m:r>
                    <m:r>
                      <a:rPr lang="en-US" altLang="zh-CN" b="0" i="1" smtClean="0">
                        <a:latin typeface="Cambria Math" panose="02040503050406030204" pitchFamily="18" charset="0"/>
                      </a:rPr>
                      <m:t>{</m:t>
                    </m:r>
                    <m:r>
                      <a:rPr lang="en-US" altLang="zh-CN" i="1">
                        <a:latin typeface="Cambria Math" panose="02040503050406030204" pitchFamily="18" charset="0"/>
                      </a:rPr>
                      <m:t>𝛾</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r>
                      <a:rPr lang="en-US" altLang="zh-CN" b="0" i="1" smtClean="0">
                        <a:latin typeface="Cambria Math" panose="02040503050406030204" pitchFamily="18" charset="0"/>
                      </a:rPr>
                      <m:t>,</m:t>
                    </m:r>
                    <m:r>
                      <a:rPr lang="en-US" altLang="zh-CN" i="1">
                        <a:latin typeface="Cambria Math" panose="02040503050406030204" pitchFamily="18" charset="0"/>
                      </a:rPr>
                      <m:t>𝜇</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r>
                      <a:rPr lang="en-US" altLang="zh-CN" b="0" i="1" smtClean="0">
                        <a:latin typeface="Cambria Math" panose="02040503050406030204" pitchFamily="18" charset="0"/>
                      </a:rPr>
                      <m:t>}</m:t>
                    </m:r>
                  </m:oMath>
                </a14:m>
                <a:endParaRPr lang="en-US" altLang="zh-CN" dirty="0"/>
              </a:p>
              <a:p>
                <a:r>
                  <a:rPr lang="en-US" altLang="zh-CN" dirty="0"/>
                  <a:t>Covariance of return:</a:t>
                </a:r>
              </a:p>
              <a:p>
                <a:pPr marL="0" indent="0">
                  <a:buNone/>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𝑐𝑜𝑣</m:t>
                      </m:r>
                      <m:d>
                        <m:dPr>
                          <m:ctrlPr>
                            <a:rPr lang="en-US" altLang="zh-CN" i="1">
                              <a:latin typeface="Cambria Math" panose="02040503050406030204" pitchFamily="18" charset="0"/>
                            </a:rPr>
                          </m:ctrlPr>
                        </m:dPr>
                        <m:e>
                          <m:r>
                            <a:rPr lang="en-US" altLang="zh-CN" i="1">
                              <a:latin typeface="Cambria Math" panose="02040503050406030204" pitchFamily="18" charset="0"/>
                            </a:rPr>
                            <m:t>𝛾</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𝑥</m:t>
                              </m:r>
                            </m:e>
                          </m:acc>
                          <m:r>
                            <a:rPr lang="en-US" altLang="zh-CN" b="0" i="1" smtClean="0">
                              <a:latin typeface="Cambria Math" panose="02040503050406030204" pitchFamily="18" charset="0"/>
                            </a:rPr>
                            <m:t>,</m:t>
                          </m:r>
                          <m:r>
                            <a:rPr lang="en-US" altLang="zh-CN" b="0" i="1" smtClean="0">
                              <a:latin typeface="Cambria Math" panose="02040503050406030204" pitchFamily="18" charset="0"/>
                            </a:rPr>
                            <m:t>𝜂</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𝑥</m:t>
                              </m:r>
                            </m:e>
                          </m:acc>
                        </m:e>
                      </m:d>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𝐸</m:t>
                          </m:r>
                        </m:e>
                        <m:sub>
                          <m:r>
                            <a:rPr lang="en-US" altLang="zh-CN" b="0" i="1" smtClean="0">
                              <a:latin typeface="Cambria Math" panose="02040503050406030204" pitchFamily="18" charset="0"/>
                            </a:rPr>
                            <m:t>𝑠</m:t>
                          </m:r>
                        </m:sub>
                      </m:sSub>
                      <m:d>
                        <m:dPr>
                          <m:begChr m:val="["/>
                          <m:endChr m:val="]"/>
                          <m:ctrlPr>
                            <a:rPr lang="en-US" altLang="zh-CN" i="1">
                              <a:latin typeface="Cambria Math" panose="02040503050406030204" pitchFamily="18" charset="0"/>
                            </a:rPr>
                          </m:ctrlPr>
                        </m:dPr>
                        <m:e>
                          <m:r>
                            <a:rPr lang="en-US" altLang="zh-CN" i="1">
                              <a:latin typeface="Cambria Math" panose="02040503050406030204" pitchFamily="18" charset="0"/>
                            </a:rPr>
                            <m:t>𝛾</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r>
                            <a:rPr lang="en-US" altLang="zh-CN" b="0" i="1" smtClean="0">
                              <a:latin typeface="Cambria Math" panose="02040503050406030204" pitchFamily="18" charset="0"/>
                            </a:rPr>
                            <m:t>𝑉</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r>
                            <a:rPr lang="en-US" altLang="zh-CN" b="0" i="1" smtClean="0">
                              <a:latin typeface="Cambria Math" panose="02040503050406030204" pitchFamily="18" charset="0"/>
                            </a:rPr>
                            <m:t>𝜂</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e>
                      </m:d>
                      <m:r>
                        <a:rPr lang="en-US" altLang="zh-CN" b="0" i="1" smtClean="0">
                          <a:latin typeface="Cambria Math" panose="02040503050406030204" pitchFamily="18" charset="0"/>
                        </a:rPr>
                        <m:t>+</m:t>
                      </m:r>
                      <m:r>
                        <a:rPr lang="en-US" altLang="zh-CN" b="0" i="1" smtClean="0">
                          <a:latin typeface="Cambria Math" panose="02040503050406030204" pitchFamily="18" charset="0"/>
                        </a:rPr>
                        <m:t>𝑐𝑜𝑣</m:t>
                      </m:r>
                      <m:r>
                        <a:rPr lang="en-US" altLang="zh-CN" b="0" i="1" smtClean="0">
                          <a:latin typeface="Cambria Math" panose="02040503050406030204" pitchFamily="18" charset="0"/>
                        </a:rPr>
                        <m:t>[</m:t>
                      </m:r>
                      <m:r>
                        <a:rPr lang="en-US" altLang="zh-CN" i="1">
                          <a:latin typeface="Cambria Math" panose="02040503050406030204" pitchFamily="18" charset="0"/>
                        </a:rPr>
                        <m:t>𝛾</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r>
                        <a:rPr lang="en-US" altLang="zh-CN" i="1">
                          <a:latin typeface="Cambria Math" panose="02040503050406030204" pitchFamily="18" charset="0"/>
                        </a:rPr>
                        <m:t>𝜇</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r>
                        <a:rPr lang="en-US" altLang="zh-CN" b="0" i="1" smtClean="0">
                          <a:latin typeface="Cambria Math" panose="02040503050406030204" pitchFamily="18" charset="0"/>
                        </a:rPr>
                        <m:t>,</m:t>
                      </m:r>
                      <m:r>
                        <a:rPr lang="en-US" altLang="zh-CN" b="0" i="1" smtClean="0">
                          <a:latin typeface="Cambria Math" panose="02040503050406030204" pitchFamily="18" charset="0"/>
                        </a:rPr>
                        <m:t>𝜂</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r>
                        <a:rPr lang="en-US" altLang="zh-CN" i="1">
                          <a:latin typeface="Cambria Math" panose="02040503050406030204" pitchFamily="18" charset="0"/>
                        </a:rPr>
                        <m:t>𝜇</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r>
                        <a:rPr lang="en-US" altLang="zh-CN" b="0" i="1" smtClean="0">
                          <a:latin typeface="Cambria Math" panose="02040503050406030204" pitchFamily="18" charset="0"/>
                        </a:rPr>
                        <m:t>]</m:t>
                      </m:r>
                    </m:oMath>
                  </m:oMathPara>
                </a14:m>
                <a:endParaRPr lang="en-US" altLang="zh-CN" dirty="0"/>
              </a:p>
              <a:p>
                <a:pPr marL="0" indent="0">
                  <a:buNone/>
                </a:pPr>
                <a:endParaRPr lang="en-US" altLang="zh-CN" dirty="0"/>
              </a:p>
              <a:p>
                <a:endParaRPr lang="en-US" altLang="zh-CN" dirty="0"/>
              </a:p>
              <a:p>
                <a:pPr marL="0" indent="0">
                  <a:buNone/>
                </a:pPr>
                <a:endParaRPr lang="en-US" altLang="zh-CN"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8700" y="2285999"/>
                <a:ext cx="7200900" cy="4401403"/>
              </a:xfrm>
              <a:blipFill>
                <a:blip r:embed="rId2"/>
                <a:stretch>
                  <a:fillRect l="-762" t="-1108" r="-1185"/>
                </a:stretch>
              </a:blipFill>
            </p:spPr>
            <p:txBody>
              <a:bodyPr/>
              <a:lstStyle/>
              <a:p>
                <a:r>
                  <a:rPr lang="zh-CN" altLang="en-US">
                    <a:noFill/>
                  </a:rPr>
                  <a:t> </a:t>
                </a:r>
              </a:p>
            </p:txBody>
          </p:sp>
        </mc:Fallback>
      </mc:AlternateContent>
      <p:sp>
        <p:nvSpPr>
          <p:cNvPr id="10" name="TextBox 9"/>
          <p:cNvSpPr txBox="1"/>
          <p:nvPr/>
        </p:nvSpPr>
        <p:spPr>
          <a:xfrm>
            <a:off x="4629150" y="5481933"/>
            <a:ext cx="3764364" cy="369332"/>
          </a:xfrm>
          <a:prstGeom prst="rect">
            <a:avLst/>
          </a:prstGeom>
          <a:noFill/>
        </p:spPr>
        <p:txBody>
          <a:bodyPr wrap="none" rtlCol="0">
            <a:spAutoFit/>
          </a:bodyPr>
          <a:lstStyle/>
          <a:p>
            <a:r>
              <a:rPr lang="en-US" altLang="zh-CN" dirty="0"/>
              <a:t> covariance of the conditional means</a:t>
            </a:r>
            <a:endParaRPr lang="zh-CN" altLang="en-US" dirty="0"/>
          </a:p>
        </p:txBody>
      </p:sp>
      <p:sp>
        <p:nvSpPr>
          <p:cNvPr id="11" name="TextBox 10"/>
          <p:cNvSpPr txBox="1"/>
          <p:nvPr/>
        </p:nvSpPr>
        <p:spPr>
          <a:xfrm>
            <a:off x="1821976" y="5145454"/>
            <a:ext cx="3381054" cy="369332"/>
          </a:xfrm>
          <a:prstGeom prst="rect">
            <a:avLst/>
          </a:prstGeom>
          <a:noFill/>
        </p:spPr>
        <p:txBody>
          <a:bodyPr wrap="none" rtlCol="0">
            <a:spAutoFit/>
          </a:bodyPr>
          <a:lstStyle/>
          <a:p>
            <a:r>
              <a:rPr lang="en-US" altLang="zh-CN" dirty="0"/>
              <a:t> average conditional covariance  </a:t>
            </a:r>
            <a:endParaRPr lang="zh-CN" altLang="en-US" dirty="0"/>
          </a:p>
        </p:txBody>
      </p:sp>
      <p:sp>
        <p:nvSpPr>
          <p:cNvPr id="12" name="Slide Number Placeholder 11"/>
          <p:cNvSpPr>
            <a:spLocks noGrp="1"/>
          </p:cNvSpPr>
          <p:nvPr>
            <p:ph type="sldNum" sz="quarter" idx="12"/>
          </p:nvPr>
        </p:nvSpPr>
        <p:spPr/>
        <p:txBody>
          <a:bodyPr/>
          <a:lstStyle/>
          <a:p>
            <a:fld id="{C22EC132-B029-469E-9833-413C16851A07}" type="slidenum">
              <a:rPr lang="zh-CN" altLang="en-US" smtClean="0"/>
              <a:t>15</a:t>
            </a:fld>
            <a:endParaRPr lang="zh-CN" altLang="en-US"/>
          </a:p>
        </p:txBody>
      </p:sp>
    </p:spTree>
    <p:extLst>
      <p:ext uri="{BB962C8B-B14F-4D97-AF65-F5344CB8AC3E}">
        <p14:creationId xmlns:p14="http://schemas.microsoft.com/office/powerpoint/2010/main" val="1633246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Mean-variance analysis and informed portfolio choice</a:t>
            </a:r>
            <a:endParaRPr lang="zh-CN" alt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20000"/>
              </a:bodyPr>
              <a:lstStyle/>
              <a:p>
                <a:r>
                  <a:rPr lang="en-US" altLang="zh-CN" dirty="0"/>
                  <a:t>By definition, the SML abnormal returns </a:t>
                </a:r>
                <a14:m>
                  <m:oMath xmlns:m="http://schemas.openxmlformats.org/officeDocument/2006/math">
                    <m:sSub>
                      <m:sSubPr>
                        <m:ctrlPr>
                          <a:rPr lang="en-US" altLang="zh-CN" i="1">
                            <a:solidFill>
                              <a:srgbClr val="191B0E"/>
                            </a:solidFill>
                            <a:latin typeface="Cambria Math" panose="02040503050406030204" pitchFamily="18" charset="0"/>
                          </a:rPr>
                        </m:ctrlPr>
                      </m:sSubPr>
                      <m:e>
                        <m:r>
                          <a:rPr lang="en-US" altLang="zh-CN" i="1">
                            <a:solidFill>
                              <a:srgbClr val="191B0E"/>
                            </a:solidFill>
                            <a:latin typeface="Cambria Math" panose="02040503050406030204" pitchFamily="18" charset="0"/>
                          </a:rPr>
                          <m:t>𝛿</m:t>
                        </m:r>
                      </m:e>
                      <m:sub>
                        <m:r>
                          <a:rPr lang="en-US" altLang="zh-CN" i="1">
                            <a:solidFill>
                              <a:srgbClr val="191B0E"/>
                            </a:solidFill>
                            <a:latin typeface="Cambria Math" panose="02040503050406030204" pitchFamily="18" charset="0"/>
                          </a:rPr>
                          <m:t>𝛾</m:t>
                        </m:r>
                      </m:sub>
                    </m:sSub>
                  </m:oMath>
                </a14:m>
                <a:r>
                  <a:rPr lang="en-US" altLang="zh-CN" dirty="0"/>
                  <a:t> to portfolio </a:t>
                </a:r>
                <a14:m>
                  <m:oMath xmlns:m="http://schemas.openxmlformats.org/officeDocument/2006/math">
                    <m:r>
                      <a:rPr lang="en-US" altLang="zh-CN" i="1">
                        <a:latin typeface="Cambria Math" panose="02040503050406030204" pitchFamily="18" charset="0"/>
                      </a:rPr>
                      <m:t>𝛾</m:t>
                    </m:r>
                    <m:r>
                      <a:rPr lang="en-US" altLang="zh-CN" i="1">
                        <a:latin typeface="Cambria Math" panose="02040503050406030204" pitchFamily="18" charset="0"/>
                      </a:rPr>
                      <m:t>(</m:t>
                    </m:r>
                    <m:r>
                      <a:rPr lang="en-US" altLang="zh-CN" i="1">
                        <a:latin typeface="Cambria Math" panose="02040503050406030204" pitchFamily="18" charset="0"/>
                      </a:rPr>
                      <m:t>𝑠</m:t>
                    </m:r>
                    <m:r>
                      <a:rPr lang="en-US" altLang="zh-CN" i="1">
                        <a:latin typeface="Cambria Math" panose="02040503050406030204" pitchFamily="18" charset="0"/>
                      </a:rPr>
                      <m:t>)</m:t>
                    </m:r>
                  </m:oMath>
                </a14:m>
                <a:r>
                  <a:rPr lang="en-US" altLang="zh-CN" dirty="0"/>
                  <a:t>:</a:t>
                </a:r>
              </a:p>
              <a:p>
                <a:pPr marL="0" indent="0">
                  <a:buNone/>
                </a:pPr>
                <a14:m>
                  <m:oMathPara xmlns:m="http://schemas.openxmlformats.org/officeDocument/2006/math">
                    <m:oMathParaPr>
                      <m:jc m:val="centerGroup"/>
                    </m:oMathParaPr>
                    <m:oMath xmlns:m="http://schemas.openxmlformats.org/officeDocument/2006/math">
                      <m:sSub>
                        <m:sSubPr>
                          <m:ctrlPr>
                            <a:rPr lang="en-US" altLang="zh-CN" i="1">
                              <a:solidFill>
                                <a:srgbClr val="191B0E"/>
                              </a:solidFill>
                              <a:latin typeface="Cambria Math" panose="02040503050406030204" pitchFamily="18" charset="0"/>
                            </a:rPr>
                          </m:ctrlPr>
                        </m:sSubPr>
                        <m:e>
                          <m:r>
                            <a:rPr lang="en-US" altLang="zh-CN" i="1">
                              <a:solidFill>
                                <a:srgbClr val="191B0E"/>
                              </a:solidFill>
                              <a:latin typeface="Cambria Math" panose="02040503050406030204" pitchFamily="18" charset="0"/>
                            </a:rPr>
                            <m:t>𝛿</m:t>
                          </m:r>
                        </m:e>
                        <m:sub>
                          <m:r>
                            <a:rPr lang="en-US" altLang="zh-CN" i="1">
                              <a:solidFill>
                                <a:srgbClr val="191B0E"/>
                              </a:solidFill>
                              <a:latin typeface="Cambria Math" panose="02040503050406030204" pitchFamily="18" charset="0"/>
                            </a:rPr>
                            <m:t>𝛾</m:t>
                          </m:r>
                        </m:sub>
                      </m:sSub>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𝐸</m:t>
                      </m:r>
                      <m:d>
                        <m:dPr>
                          <m:begChr m:val="["/>
                          <m:endChr m:val="]"/>
                          <m:ctrlPr>
                            <a:rPr lang="en-US" altLang="zh-CN" i="1">
                              <a:solidFill>
                                <a:srgbClr val="191B0E"/>
                              </a:solidFill>
                              <a:latin typeface="Cambria Math" panose="02040503050406030204" pitchFamily="18" charset="0"/>
                            </a:rPr>
                          </m:ctrlPr>
                        </m:dPr>
                        <m:e>
                          <m:r>
                            <a:rPr lang="en-US" altLang="zh-CN" i="1">
                              <a:latin typeface="Cambria Math" panose="02040503050406030204" pitchFamily="18" charset="0"/>
                            </a:rPr>
                            <m:t>𝛾</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𝑥</m:t>
                              </m:r>
                            </m:e>
                          </m:acc>
                        </m:e>
                      </m:d>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𝑟</m:t>
                      </m:r>
                      <m:r>
                        <a:rPr lang="en-US" altLang="zh-CN" i="1">
                          <a:solidFill>
                            <a:srgbClr val="191B0E"/>
                          </a:solidFill>
                          <a:latin typeface="Cambria Math" panose="02040503050406030204" pitchFamily="18" charset="0"/>
                        </a:rPr>
                        <m:t>−</m:t>
                      </m:r>
                      <m:sSub>
                        <m:sSubPr>
                          <m:ctrlPr>
                            <a:rPr lang="en-US" altLang="zh-CN" i="1">
                              <a:solidFill>
                                <a:srgbClr val="191B0E"/>
                              </a:solidFill>
                              <a:latin typeface="Cambria Math" panose="02040503050406030204" pitchFamily="18" charset="0"/>
                            </a:rPr>
                          </m:ctrlPr>
                        </m:sSubPr>
                        <m:e>
                          <m:r>
                            <a:rPr lang="en-US" altLang="zh-CN" i="1">
                              <a:solidFill>
                                <a:srgbClr val="191B0E"/>
                              </a:solidFill>
                              <a:latin typeface="Cambria Math" panose="02040503050406030204" pitchFamily="18" charset="0"/>
                            </a:rPr>
                            <m:t>𝛽</m:t>
                          </m:r>
                        </m:e>
                        <m:sub>
                          <m:r>
                            <a:rPr lang="en-US" altLang="zh-CN" i="1">
                              <a:solidFill>
                                <a:srgbClr val="191B0E"/>
                              </a:solidFill>
                              <a:latin typeface="Cambria Math" panose="02040503050406030204" pitchFamily="18" charset="0"/>
                            </a:rPr>
                            <m:t>𝛾</m:t>
                          </m:r>
                        </m:sub>
                      </m:sSub>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𝐸</m:t>
                      </m:r>
                      <m:d>
                        <m:dPr>
                          <m:begChr m:val="["/>
                          <m:endChr m:val="]"/>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𝛼</m:t>
                          </m:r>
                          <m:d>
                            <m:dPr>
                              <m:ctrlPr>
                                <a:rPr lang="en-US" altLang="zh-CN" i="1">
                                  <a:solidFill>
                                    <a:srgbClr val="191B0E"/>
                                  </a:solidFill>
                                  <a:latin typeface="Cambria Math" panose="02040503050406030204" pitchFamily="18" charset="0"/>
                                </a:rPr>
                              </m:ctrlPr>
                            </m:dPr>
                            <m:e>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𝑠</m:t>
                                  </m:r>
                                </m:e>
                              </m:acc>
                            </m:e>
                          </m:d>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e>
                      </m:d>
                      <m:r>
                        <a:rPr lang="en-US" altLang="zh-CN" i="1">
                          <a:solidFill>
                            <a:srgbClr val="191B0E"/>
                          </a:solidFill>
                          <a:latin typeface="Cambria Math" panose="02040503050406030204" pitchFamily="18" charset="0"/>
                        </a:rPr>
                        <m:t> −</m:t>
                      </m:r>
                      <m:r>
                        <a:rPr lang="en-US" altLang="zh-CN" i="1">
                          <a:solidFill>
                            <a:srgbClr val="191B0E"/>
                          </a:solidFill>
                          <a:latin typeface="Cambria Math" panose="02040503050406030204" pitchFamily="18" charset="0"/>
                        </a:rPr>
                        <m:t>𝑟</m:t>
                      </m:r>
                      <m:r>
                        <a:rPr lang="en-US" altLang="zh-CN" i="1">
                          <a:solidFill>
                            <a:srgbClr val="191B0E"/>
                          </a:solidFill>
                          <a:latin typeface="Cambria Math" panose="02040503050406030204" pitchFamily="18" charset="0"/>
                        </a:rPr>
                        <m:t>}</m:t>
                      </m:r>
                    </m:oMath>
                  </m:oMathPara>
                </a14:m>
                <a:endParaRPr lang="en-US" altLang="zh-CN" dirty="0"/>
              </a:p>
              <a:p>
                <a:pPr marL="0" indent="0" algn="ctr">
                  <a:buNone/>
                </a:pPr>
                <a:r>
                  <a:rPr lang="en-US" altLang="zh-CN" dirty="0">
                    <a:solidFill>
                      <a:srgbClr val="191B0E"/>
                    </a:solidFill>
                  </a:rPr>
                  <a:t>,where </a:t>
                </a:r>
                <a14:m>
                  <m:oMath xmlns:m="http://schemas.openxmlformats.org/officeDocument/2006/math">
                    <m:sSub>
                      <m:sSubPr>
                        <m:ctrlPr>
                          <a:rPr lang="en-US" altLang="zh-CN" i="1">
                            <a:solidFill>
                              <a:srgbClr val="191B0E"/>
                            </a:solidFill>
                            <a:latin typeface="Cambria Math" panose="02040503050406030204" pitchFamily="18" charset="0"/>
                          </a:rPr>
                        </m:ctrlPr>
                      </m:sSubPr>
                      <m:e>
                        <m:r>
                          <a:rPr lang="en-US" altLang="zh-CN" i="1">
                            <a:solidFill>
                              <a:srgbClr val="191B0E"/>
                            </a:solidFill>
                            <a:latin typeface="Cambria Math" panose="02040503050406030204" pitchFamily="18" charset="0"/>
                          </a:rPr>
                          <m:t>𝛽</m:t>
                        </m:r>
                      </m:e>
                      <m:sub>
                        <m:r>
                          <a:rPr lang="en-US" altLang="zh-CN" i="1">
                            <a:solidFill>
                              <a:srgbClr val="191B0E"/>
                            </a:solidFill>
                            <a:latin typeface="Cambria Math" panose="02040503050406030204" pitchFamily="18" charset="0"/>
                          </a:rPr>
                          <m:t>𝛾</m:t>
                        </m:r>
                      </m:sub>
                    </m:sSub>
                    <m:r>
                      <a:rPr lang="en-US" altLang="zh-CN">
                        <a:solidFill>
                          <a:srgbClr val="191B0E"/>
                        </a:solidFill>
                        <a:latin typeface="Cambria Math" panose="02040503050406030204" pitchFamily="18" charset="0"/>
                      </a:rPr>
                      <m:t>=</m:t>
                    </m:r>
                    <m:f>
                      <m:fPr>
                        <m:ctrlPr>
                          <a:rPr lang="en-US" altLang="zh-CN" i="1">
                            <a:solidFill>
                              <a:srgbClr val="191B0E"/>
                            </a:solidFill>
                            <a:latin typeface="Cambria Math" panose="02040503050406030204" pitchFamily="18" charset="0"/>
                          </a:rPr>
                        </m:ctrlPr>
                      </m:fPr>
                      <m:num>
                        <m:r>
                          <m:rPr>
                            <m:sty m:val="p"/>
                          </m:rPr>
                          <a:rPr lang="en-US" altLang="zh-CN">
                            <a:solidFill>
                              <a:srgbClr val="191B0E"/>
                            </a:solidFill>
                            <a:latin typeface="Cambria Math" panose="02040503050406030204" pitchFamily="18" charset="0"/>
                          </a:rPr>
                          <m:t>cov</m:t>
                        </m:r>
                        <m:d>
                          <m:dPr>
                            <m:begChr m:val="["/>
                            <m:endChr m:val="]"/>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𝛼</m:t>
                            </m:r>
                            <m:d>
                              <m:dPr>
                                <m:ctrlPr>
                                  <a:rPr lang="en-US" altLang="zh-CN" i="1">
                                    <a:solidFill>
                                      <a:srgbClr val="191B0E"/>
                                    </a:solidFill>
                                    <a:latin typeface="Cambria Math" panose="02040503050406030204" pitchFamily="18" charset="0"/>
                                  </a:rPr>
                                </m:ctrlPr>
                              </m:dPr>
                              <m:e>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𝑠</m:t>
                                    </m:r>
                                  </m:e>
                                </m:acc>
                              </m:e>
                            </m:d>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r>
                              <a:rPr lang="en-US" altLang="zh-CN">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𝛾</m:t>
                            </m:r>
                            <m:d>
                              <m:dPr>
                                <m:ctrlPr>
                                  <a:rPr lang="en-US" altLang="zh-CN" i="1">
                                    <a:solidFill>
                                      <a:srgbClr val="191B0E"/>
                                    </a:solidFill>
                                    <a:latin typeface="Cambria Math" panose="02040503050406030204" pitchFamily="18" charset="0"/>
                                  </a:rPr>
                                </m:ctrlPr>
                              </m:dPr>
                              <m:e>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𝑠</m:t>
                                    </m:r>
                                  </m:e>
                                </m:acc>
                              </m:e>
                            </m:d>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e>
                        </m:d>
                      </m:num>
                      <m:den>
                        <m:r>
                          <m:rPr>
                            <m:sty m:val="p"/>
                          </m:rPr>
                          <a:rPr lang="en-US" altLang="zh-CN">
                            <a:solidFill>
                              <a:srgbClr val="191B0E"/>
                            </a:solidFill>
                            <a:latin typeface="Cambria Math" panose="02040503050406030204" pitchFamily="18" charset="0"/>
                          </a:rPr>
                          <m:t>var</m:t>
                        </m:r>
                        <m:d>
                          <m:dPr>
                            <m:begChr m:val="["/>
                            <m:endChr m:val="]"/>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𝛾</m:t>
                            </m:r>
                            <m:d>
                              <m:dPr>
                                <m:ctrlPr>
                                  <a:rPr lang="en-US" altLang="zh-CN" i="1">
                                    <a:solidFill>
                                      <a:srgbClr val="191B0E"/>
                                    </a:solidFill>
                                    <a:latin typeface="Cambria Math" panose="02040503050406030204" pitchFamily="18" charset="0"/>
                                  </a:rPr>
                                </m:ctrlPr>
                              </m:dPr>
                              <m:e>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𝑠</m:t>
                                    </m:r>
                                  </m:e>
                                </m:acc>
                              </m:e>
                            </m:d>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e>
                        </m:d>
                      </m:den>
                    </m:f>
                  </m:oMath>
                </a14:m>
                <a:endParaRPr lang="en-US" altLang="zh-CN" dirty="0"/>
              </a:p>
              <a:p>
                <a:pPr lvl="0"/>
                <a:r>
                  <a:rPr lang="en-US" altLang="zh-CN" dirty="0">
                    <a:solidFill>
                      <a:srgbClr val="191B0E"/>
                    </a:solidFill>
                  </a:rPr>
                  <a:t>Excess returns using manager’s expectation(i.e., expectations conditional on s)</a:t>
                </a:r>
              </a:p>
              <a:p>
                <a:pPr marL="0" indent="0">
                  <a:buNone/>
                </a:pPr>
                <a14:m>
                  <m:oMathPara xmlns:m="http://schemas.openxmlformats.org/officeDocument/2006/math">
                    <m:oMathParaPr>
                      <m:jc m:val="centerGroup"/>
                    </m:oMathParaPr>
                    <m:oMath xmlns:m="http://schemas.openxmlformats.org/officeDocument/2006/math">
                      <m:sSub>
                        <m:sSubPr>
                          <m:ctrlPr>
                            <a:rPr lang="en-US" altLang="zh-CN" i="1">
                              <a:solidFill>
                                <a:srgbClr val="191B0E"/>
                              </a:solidFill>
                              <a:latin typeface="Cambria Math" panose="02040503050406030204" pitchFamily="18" charset="0"/>
                            </a:rPr>
                          </m:ctrlPr>
                        </m:sSubPr>
                        <m:e>
                          <m:r>
                            <a:rPr lang="en-US" altLang="zh-CN" i="1">
                              <a:solidFill>
                                <a:srgbClr val="191B0E"/>
                              </a:solidFill>
                              <a:latin typeface="Cambria Math" panose="02040503050406030204" pitchFamily="18" charset="0"/>
                            </a:rPr>
                            <m:t>𝛿</m:t>
                          </m:r>
                        </m:e>
                        <m:sub>
                          <m:r>
                            <a:rPr lang="en-US" altLang="zh-CN" i="1">
                              <a:solidFill>
                                <a:srgbClr val="191B0E"/>
                              </a:solidFill>
                              <a:latin typeface="Cambria Math" panose="02040503050406030204" pitchFamily="18" charset="0"/>
                            </a:rPr>
                            <m:t>𝛾</m:t>
                          </m:r>
                        </m:sub>
                      </m:sSub>
                      <m:r>
                        <a:rPr lang="en-US" altLang="zh-CN" b="0" i="1"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𝑠</m:t>
                      </m:r>
                      <m:r>
                        <a:rPr lang="en-US" altLang="zh-CN" b="0" i="1" smtClean="0">
                          <a:solidFill>
                            <a:srgbClr val="191B0E"/>
                          </a:solidFill>
                          <a:latin typeface="Cambria Math" panose="02040503050406030204" pitchFamily="18" charset="0"/>
                        </a:rPr>
                        <m:t>)=</m:t>
                      </m:r>
                      <m:r>
                        <a:rPr lang="en-US" altLang="zh-CN" i="1">
                          <a:latin typeface="Cambria Math" panose="02040503050406030204" pitchFamily="18" charset="0"/>
                        </a:rPr>
                        <m:t>𝛾</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r>
                        <a:rPr lang="en-US" altLang="zh-CN" b="0" i="1" smtClean="0">
                          <a:latin typeface="Cambria Math" panose="02040503050406030204" pitchFamily="18" charset="0"/>
                        </a:rPr>
                        <m:t>𝜇</m:t>
                      </m:r>
                      <m:r>
                        <a:rPr lang="en-US" altLang="zh-CN" b="0" i="1" smtClean="0">
                          <a:latin typeface="Cambria Math" panose="02040503050406030204" pitchFamily="18" charset="0"/>
                        </a:rPr>
                        <m:t>(</m:t>
                      </m:r>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r>
                        <a:rPr lang="en-US" altLang="zh-CN" b="0" i="1" smtClean="0">
                          <a:latin typeface="Cambria Math" panose="02040503050406030204" pitchFamily="18" charset="0"/>
                        </a:rPr>
                        <m:t>)</m:t>
                      </m:r>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𝑟</m:t>
                      </m:r>
                      <m:r>
                        <a:rPr lang="en-US" altLang="zh-CN" i="1">
                          <a:solidFill>
                            <a:srgbClr val="191B0E"/>
                          </a:solidFill>
                          <a:latin typeface="Cambria Math" panose="02040503050406030204" pitchFamily="18" charset="0"/>
                        </a:rPr>
                        <m:t>−</m:t>
                      </m:r>
                      <m:sSub>
                        <m:sSubPr>
                          <m:ctrlPr>
                            <a:rPr lang="en-US" altLang="zh-CN" i="1">
                              <a:solidFill>
                                <a:srgbClr val="191B0E"/>
                              </a:solidFill>
                              <a:latin typeface="Cambria Math" panose="02040503050406030204" pitchFamily="18" charset="0"/>
                            </a:rPr>
                          </m:ctrlPr>
                        </m:sSubPr>
                        <m:e>
                          <m:r>
                            <a:rPr lang="en-US" altLang="zh-CN" i="1">
                              <a:solidFill>
                                <a:srgbClr val="191B0E"/>
                              </a:solidFill>
                              <a:latin typeface="Cambria Math" panose="02040503050406030204" pitchFamily="18" charset="0"/>
                            </a:rPr>
                            <m:t>𝛽</m:t>
                          </m:r>
                        </m:e>
                        <m:sub>
                          <m:r>
                            <a:rPr lang="en-US" altLang="zh-CN" i="1">
                              <a:solidFill>
                                <a:srgbClr val="191B0E"/>
                              </a:solidFill>
                              <a:latin typeface="Cambria Math" panose="02040503050406030204" pitchFamily="18" charset="0"/>
                            </a:rPr>
                            <m:t>𝛾</m:t>
                          </m:r>
                        </m:sub>
                      </m:sSub>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𝐸</m:t>
                      </m:r>
                      <m:d>
                        <m:dPr>
                          <m:begChr m:val="["/>
                          <m:endChr m:val="]"/>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𝛼</m:t>
                          </m:r>
                          <m:d>
                            <m:dPr>
                              <m:ctrlPr>
                                <a:rPr lang="en-US" altLang="zh-CN" i="1">
                                  <a:solidFill>
                                    <a:srgbClr val="191B0E"/>
                                  </a:solidFill>
                                  <a:latin typeface="Cambria Math" panose="02040503050406030204" pitchFamily="18" charset="0"/>
                                </a:rPr>
                              </m:ctrlPr>
                            </m:dPr>
                            <m:e>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𝑠</m:t>
                                  </m:r>
                                </m:e>
                              </m:acc>
                            </m:e>
                          </m:d>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e>
                      </m:d>
                      <m:r>
                        <a:rPr lang="en-US" altLang="zh-CN" i="1">
                          <a:solidFill>
                            <a:srgbClr val="191B0E"/>
                          </a:solidFill>
                          <a:latin typeface="Cambria Math" panose="02040503050406030204" pitchFamily="18" charset="0"/>
                        </a:rPr>
                        <m:t> −</m:t>
                      </m:r>
                      <m:r>
                        <a:rPr lang="en-US" altLang="zh-CN" i="1">
                          <a:solidFill>
                            <a:srgbClr val="191B0E"/>
                          </a:solidFill>
                          <a:latin typeface="Cambria Math" panose="02040503050406030204" pitchFamily="18" charset="0"/>
                        </a:rPr>
                        <m:t>𝑟</m:t>
                      </m:r>
                      <m:r>
                        <a:rPr lang="en-US" altLang="zh-CN" i="1">
                          <a:solidFill>
                            <a:srgbClr val="191B0E"/>
                          </a:solidFill>
                          <a:latin typeface="Cambria Math" panose="02040503050406030204" pitchFamily="18" charset="0"/>
                        </a:rPr>
                        <m:t>}</m:t>
                      </m:r>
                    </m:oMath>
                  </m:oMathPara>
                </a14:m>
                <a:endParaRPr lang="en-US" altLang="zh-CN" dirty="0"/>
              </a:p>
              <a:p>
                <a:pPr marL="0" indent="0" algn="ctr">
                  <a:buNone/>
                </a:pPr>
                <a:r>
                  <a:rPr lang="en-US" altLang="zh-CN" dirty="0">
                    <a:solidFill>
                      <a:srgbClr val="191B0E"/>
                    </a:solidFill>
                  </a:rPr>
                  <a:t>,where </a:t>
                </a:r>
                <a14:m>
                  <m:oMath xmlns:m="http://schemas.openxmlformats.org/officeDocument/2006/math">
                    <m:sSub>
                      <m:sSubPr>
                        <m:ctrlPr>
                          <a:rPr lang="en-US" altLang="zh-CN" i="1">
                            <a:solidFill>
                              <a:srgbClr val="191B0E"/>
                            </a:solidFill>
                            <a:latin typeface="Cambria Math" panose="02040503050406030204" pitchFamily="18" charset="0"/>
                          </a:rPr>
                        </m:ctrlPr>
                      </m:sSubPr>
                      <m:e>
                        <m:r>
                          <a:rPr lang="en-US" altLang="zh-CN" i="1">
                            <a:solidFill>
                              <a:srgbClr val="191B0E"/>
                            </a:solidFill>
                            <a:latin typeface="Cambria Math" panose="02040503050406030204" pitchFamily="18" charset="0"/>
                          </a:rPr>
                          <m:t>𝛽</m:t>
                        </m:r>
                      </m:e>
                      <m:sub>
                        <m:r>
                          <a:rPr lang="en-US" altLang="zh-CN" i="1">
                            <a:solidFill>
                              <a:srgbClr val="191B0E"/>
                            </a:solidFill>
                            <a:latin typeface="Cambria Math" panose="02040503050406030204" pitchFamily="18" charset="0"/>
                          </a:rPr>
                          <m:t>𝛾</m:t>
                        </m:r>
                      </m:sub>
                    </m:sSub>
                    <m:r>
                      <a:rPr lang="en-US" altLang="zh-CN">
                        <a:solidFill>
                          <a:srgbClr val="191B0E"/>
                        </a:solidFill>
                        <a:latin typeface="Cambria Math" panose="02040503050406030204" pitchFamily="18" charset="0"/>
                      </a:rPr>
                      <m:t>=</m:t>
                    </m:r>
                    <m:f>
                      <m:fPr>
                        <m:ctrlPr>
                          <a:rPr lang="en-US" altLang="zh-CN" i="1">
                            <a:solidFill>
                              <a:srgbClr val="191B0E"/>
                            </a:solidFill>
                            <a:latin typeface="Cambria Math" panose="02040503050406030204" pitchFamily="18" charset="0"/>
                          </a:rPr>
                        </m:ctrlPr>
                      </m:fPr>
                      <m:num>
                        <m:r>
                          <a:rPr lang="en-US" altLang="zh-CN" b="0" i="1" smtClean="0">
                            <a:solidFill>
                              <a:srgbClr val="191B0E"/>
                            </a:solidFill>
                            <a:latin typeface="Cambria Math" panose="02040503050406030204" pitchFamily="18" charset="0"/>
                          </a:rPr>
                          <m:t>𝛼</m:t>
                        </m:r>
                        <m:d>
                          <m:dPr>
                            <m:ctrlPr>
                              <a:rPr lang="en-US" altLang="zh-CN" b="0" i="1" smtClean="0">
                                <a:solidFill>
                                  <a:srgbClr val="191B0E"/>
                                </a:solidFill>
                                <a:latin typeface="Cambria Math" panose="02040503050406030204" pitchFamily="18" charset="0"/>
                              </a:rPr>
                            </m:ctrlPr>
                          </m:dPr>
                          <m:e>
                            <m:r>
                              <a:rPr lang="en-US" altLang="zh-CN" b="0" i="1" smtClean="0">
                                <a:solidFill>
                                  <a:srgbClr val="191B0E"/>
                                </a:solidFill>
                                <a:latin typeface="Cambria Math" panose="02040503050406030204" pitchFamily="18" charset="0"/>
                              </a:rPr>
                              <m:t>𝑠</m:t>
                            </m:r>
                          </m:e>
                        </m:d>
                        <m:r>
                          <a:rPr lang="en-US" altLang="zh-CN" b="0" i="1" smtClean="0">
                            <a:solidFill>
                              <a:srgbClr val="191B0E"/>
                            </a:solidFill>
                            <a:latin typeface="Cambria Math" panose="02040503050406030204" pitchFamily="18" charset="0"/>
                          </a:rPr>
                          <m:t>𝑉</m:t>
                        </m:r>
                        <m:d>
                          <m:dPr>
                            <m:ctrlPr>
                              <a:rPr lang="en-US" altLang="zh-CN" b="0" i="1" smtClean="0">
                                <a:solidFill>
                                  <a:srgbClr val="191B0E"/>
                                </a:solidFill>
                                <a:latin typeface="Cambria Math" panose="02040503050406030204" pitchFamily="18" charset="0"/>
                              </a:rPr>
                            </m:ctrlPr>
                          </m:dPr>
                          <m:e>
                            <m:r>
                              <a:rPr lang="en-US" altLang="zh-CN" b="0" i="1" smtClean="0">
                                <a:solidFill>
                                  <a:srgbClr val="191B0E"/>
                                </a:solidFill>
                                <a:latin typeface="Cambria Math" panose="02040503050406030204" pitchFamily="18" charset="0"/>
                              </a:rPr>
                              <m:t>𝑠</m:t>
                            </m:r>
                          </m:e>
                        </m:d>
                        <m:r>
                          <a:rPr lang="en-US" altLang="zh-CN" b="0" i="1" smtClean="0">
                            <a:solidFill>
                              <a:srgbClr val="191B0E"/>
                            </a:solidFill>
                            <a:latin typeface="Cambria Math" panose="02040503050406030204" pitchFamily="18" charset="0"/>
                          </a:rPr>
                          <m:t>𝛾</m:t>
                        </m:r>
                        <m:r>
                          <a:rPr lang="en-US" altLang="zh-CN" b="0" i="1"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𝑠</m:t>
                        </m:r>
                        <m:r>
                          <a:rPr lang="en-US" altLang="zh-CN" b="0" i="1" smtClean="0">
                            <a:solidFill>
                              <a:srgbClr val="191B0E"/>
                            </a:solidFill>
                            <a:latin typeface="Cambria Math" panose="02040503050406030204" pitchFamily="18" charset="0"/>
                          </a:rPr>
                          <m:t>)</m:t>
                        </m:r>
                      </m:num>
                      <m:den>
                        <m:r>
                          <a:rPr lang="en-US" altLang="zh-CN" i="1">
                            <a:solidFill>
                              <a:srgbClr val="191B0E"/>
                            </a:solidFill>
                            <a:latin typeface="Cambria Math" panose="02040503050406030204" pitchFamily="18" charset="0"/>
                          </a:rPr>
                          <m:t>𝛼</m:t>
                        </m:r>
                        <m:d>
                          <m:dPr>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𝑠</m:t>
                            </m:r>
                          </m:e>
                        </m:d>
                        <m:r>
                          <a:rPr lang="en-US" altLang="zh-CN" i="1">
                            <a:solidFill>
                              <a:srgbClr val="191B0E"/>
                            </a:solidFill>
                            <a:latin typeface="Cambria Math" panose="02040503050406030204" pitchFamily="18" charset="0"/>
                          </a:rPr>
                          <m:t>𝑉</m:t>
                        </m:r>
                        <m:d>
                          <m:dPr>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𝑠</m:t>
                            </m:r>
                          </m:e>
                        </m:d>
                        <m:r>
                          <a:rPr lang="en-US" altLang="zh-CN" b="0" i="1" smtClean="0">
                            <a:solidFill>
                              <a:srgbClr val="191B0E"/>
                            </a:solidFill>
                            <a:latin typeface="Cambria Math" panose="02040503050406030204" pitchFamily="18" charset="0"/>
                          </a:rPr>
                          <m:t>𝛼</m:t>
                        </m:r>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𝑠</m:t>
                        </m:r>
                        <m:r>
                          <a:rPr lang="en-US" altLang="zh-CN" i="1">
                            <a:solidFill>
                              <a:srgbClr val="191B0E"/>
                            </a:solidFill>
                            <a:latin typeface="Cambria Math" panose="02040503050406030204" pitchFamily="18" charset="0"/>
                          </a:rPr>
                          <m:t>)</m:t>
                        </m:r>
                      </m:den>
                    </m:f>
                  </m:oMath>
                </a14:m>
                <a:endParaRPr lang="en-US" altLang="zh-CN" dirty="0"/>
              </a:p>
              <a:p>
                <a:pPr lvl="0"/>
                <a:r>
                  <a:rPr lang="en-US" altLang="zh-CN" dirty="0">
                    <a:solidFill>
                      <a:srgbClr val="191B0E"/>
                    </a:solidFill>
                  </a:rPr>
                  <a:t>If we could measure performance conditional on the manager's information, superior performance would register correctly in SML excess returns.</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762" t="-2721"/>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fld id="{C22EC132-B029-469E-9833-413C16851A07}" type="slidenum">
              <a:rPr lang="zh-CN" altLang="en-US" smtClean="0"/>
              <a:t>16</a:t>
            </a:fld>
            <a:endParaRPr lang="zh-CN" altLang="en-US"/>
          </a:p>
        </p:txBody>
      </p:sp>
    </p:spTree>
    <p:extLst>
      <p:ext uri="{BB962C8B-B14F-4D97-AF65-F5344CB8AC3E}">
        <p14:creationId xmlns:p14="http://schemas.microsoft.com/office/powerpoint/2010/main" val="1515647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Theorem 1</a:t>
            </a:r>
            <a:endParaRPr lang="zh-CN" alt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28700" y="1487606"/>
                <a:ext cx="7200900" cy="5370394"/>
              </a:xfrm>
            </p:spPr>
            <p:txBody>
              <a:bodyPr>
                <a:normAutofit/>
              </a:bodyPr>
              <a:lstStyle/>
              <a:p>
                <a:r>
                  <a:rPr lang="en-US" altLang="zh-CN" dirty="0"/>
                  <a:t>Suppose that </a:t>
                </a:r>
                <a14:m>
                  <m:oMath xmlns:m="http://schemas.openxmlformats.org/officeDocument/2006/math">
                    <m:r>
                      <a:rPr lang="en-US" altLang="zh-CN" b="0" i="1" smtClean="0">
                        <a:latin typeface="Cambria Math" panose="02040503050406030204" pitchFamily="18" charset="0"/>
                      </a:rPr>
                      <m:t>𝛾</m:t>
                    </m:r>
                    <m:r>
                      <a:rPr lang="en-US" altLang="zh-CN" b="0" i="1" smtClean="0">
                        <a:latin typeface="Cambria Math" panose="02040503050406030204" pitchFamily="18" charset="0"/>
                      </a:rPr>
                      <m:t>(</m:t>
                    </m:r>
                    <m:r>
                      <a:rPr lang="en-US" altLang="zh-CN" b="0" i="1" smtClean="0">
                        <a:latin typeface="Cambria Math" panose="02040503050406030204" pitchFamily="18" charset="0"/>
                      </a:rPr>
                      <m:t>𝑠</m:t>
                    </m:r>
                    <m:r>
                      <a:rPr lang="en-US" altLang="zh-CN" b="0" i="1" smtClean="0">
                        <a:latin typeface="Cambria Math" panose="02040503050406030204" pitchFamily="18" charset="0"/>
                      </a:rPr>
                      <m:t>)</m:t>
                    </m:r>
                  </m:oMath>
                </a14:m>
                <a:r>
                  <a:rPr lang="en-US" altLang="zh-CN" dirty="0"/>
                  <a:t> is positively mean-variance efficient conditional on state s and that the return on a riskless asset in the economy is used for the riskless rate in defining abnormal returns. Then the conditional (on s) abnormal return </a:t>
                </a:r>
                <a14:m>
                  <m:oMath xmlns:m="http://schemas.openxmlformats.org/officeDocument/2006/math">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𝛿</m:t>
                        </m:r>
                      </m:e>
                      <m:sub>
                        <m:r>
                          <a:rPr lang="en-US" altLang="zh-CN" b="0" i="1" smtClean="0">
                            <a:latin typeface="Cambria Math" panose="02040503050406030204" pitchFamily="18" charset="0"/>
                          </a:rPr>
                          <m:t>𝛾</m:t>
                        </m:r>
                      </m:sub>
                    </m:sSub>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r>
                      <a:rPr lang="en-US" altLang="zh-CN" b="0" i="1" smtClean="0">
                        <a:latin typeface="Cambria Math" panose="02040503050406030204" pitchFamily="18" charset="0"/>
                      </a:rPr>
                      <m:t>≥0</m:t>
                    </m:r>
                    <m:r>
                      <a:rPr lang="en-US" altLang="zh-CN" b="0" i="0" smtClean="0">
                        <a:latin typeface="Cambria Math" panose="02040503050406030204" pitchFamily="18" charset="0"/>
                      </a:rPr>
                      <m:t>,</m:t>
                    </m:r>
                  </m:oMath>
                </a14:m>
                <a:r>
                  <a:rPr lang="zh-CN" altLang="en-US" dirty="0"/>
                  <a:t> </a:t>
                </a:r>
                <a:r>
                  <a:rPr lang="en-US" altLang="zh-CN" dirty="0"/>
                  <a:t>with equality if and only if the index portfolio is efficient conditional on s.</a:t>
                </a:r>
              </a:p>
              <a:p>
                <a:r>
                  <a:rPr lang="en-US" altLang="zh-CN" dirty="0"/>
                  <a:t>Proof: assume both </a:t>
                </a:r>
                <a14:m>
                  <m:oMath xmlns:m="http://schemas.openxmlformats.org/officeDocument/2006/math">
                    <m:r>
                      <a:rPr lang="en-US" altLang="zh-CN" b="0" i="1" smtClean="0">
                        <a:latin typeface="Cambria Math" panose="02040503050406030204" pitchFamily="18" charset="0"/>
                      </a:rPr>
                      <m:t>𝛼</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oMath>
                </a14:m>
                <a:r>
                  <a:rPr lang="zh-CN" altLang="en-US" dirty="0"/>
                  <a:t> </a:t>
                </a:r>
                <a:r>
                  <a:rPr lang="en-US" altLang="zh-CN" dirty="0"/>
                  <a:t>and </a:t>
                </a:r>
                <a14:m>
                  <m:oMath xmlns:m="http://schemas.openxmlformats.org/officeDocument/2006/math">
                    <m:r>
                      <a:rPr lang="en-US" altLang="zh-CN" b="0" i="1" smtClean="0">
                        <a:latin typeface="Cambria Math" panose="02040503050406030204" pitchFamily="18" charset="0"/>
                      </a:rPr>
                      <m:t>𝛾</m:t>
                    </m:r>
                    <m:r>
                      <a:rPr lang="en-US" altLang="zh-CN" b="0" i="1" smtClean="0">
                        <a:latin typeface="Cambria Math" panose="02040503050406030204" pitchFamily="18" charset="0"/>
                      </a:rPr>
                      <m:t>(</m:t>
                    </m:r>
                    <m:r>
                      <a:rPr lang="en-US" altLang="zh-CN" b="0" i="1" smtClean="0">
                        <a:latin typeface="Cambria Math" panose="02040503050406030204" pitchFamily="18" charset="0"/>
                      </a:rPr>
                      <m:t>𝑠</m:t>
                    </m:r>
                    <m:r>
                      <a:rPr lang="en-US" altLang="zh-CN" b="0" i="1" smtClean="0">
                        <a:latin typeface="Cambria Math" panose="02040503050406030204" pitchFamily="18" charset="0"/>
                      </a:rPr>
                      <m:t>)</m:t>
                    </m:r>
                  </m:oMath>
                </a14:m>
                <a:r>
                  <a:rPr lang="zh-CN" altLang="en-US" dirty="0"/>
                  <a:t> </a:t>
                </a:r>
                <a:r>
                  <a:rPr lang="en-US" altLang="zh-CN" dirty="0"/>
                  <a:t>have positive variance. Efficiency of </a:t>
                </a:r>
                <a14:m>
                  <m:oMath xmlns:m="http://schemas.openxmlformats.org/officeDocument/2006/math">
                    <m:r>
                      <a:rPr lang="en-US" altLang="zh-CN" i="1">
                        <a:latin typeface="Cambria Math" panose="02040503050406030204" pitchFamily="18" charset="0"/>
                      </a:rPr>
                      <m:t>𝛾</m:t>
                    </m:r>
                    <m:r>
                      <a:rPr lang="en-US" altLang="zh-CN" i="1">
                        <a:latin typeface="Cambria Math" panose="02040503050406030204" pitchFamily="18" charset="0"/>
                      </a:rPr>
                      <m:t>(</m:t>
                    </m:r>
                    <m:r>
                      <a:rPr lang="en-US" altLang="zh-CN" i="1">
                        <a:latin typeface="Cambria Math" panose="02040503050406030204" pitchFamily="18" charset="0"/>
                      </a:rPr>
                      <m:t>𝑠</m:t>
                    </m:r>
                    <m:r>
                      <a:rPr lang="en-US" altLang="zh-CN" i="1">
                        <a:latin typeface="Cambria Math" panose="02040503050406030204" pitchFamily="18" charset="0"/>
                      </a:rPr>
                      <m:t>)</m:t>
                    </m:r>
                  </m:oMath>
                </a14:m>
                <a:r>
                  <a:rPr lang="zh-CN" altLang="en-US" dirty="0"/>
                  <a:t> </a:t>
                </a:r>
                <a:r>
                  <a:rPr lang="en-US" altLang="zh-CN" dirty="0"/>
                  <a:t>conditional on s implies that:</a:t>
                </a:r>
              </a:p>
              <a:p>
                <a:pPr marL="0" indent="0" algn="r">
                  <a:buNone/>
                </a:pPr>
                <a14:m>
                  <m:oMath xmlns:m="http://schemas.openxmlformats.org/officeDocument/2006/math">
                    <m:r>
                      <a:rPr lang="en-US" altLang="zh-CN" b="0" i="1" smtClean="0">
                        <a:latin typeface="Cambria Math" panose="02040503050406030204" pitchFamily="18" charset="0"/>
                      </a:rPr>
                      <m:t>𝛼</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r>
                      <a:rPr lang="en-US" altLang="zh-CN" b="0" i="1" smtClean="0">
                        <a:latin typeface="Cambria Math" panose="02040503050406030204" pitchFamily="18" charset="0"/>
                      </a:rPr>
                      <m:t>𝜇</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𝑟</m:t>
                    </m:r>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𝛽</m:t>
                        </m:r>
                      </m:e>
                      <m:sub>
                        <m:r>
                          <a:rPr lang="en-US" altLang="zh-CN" b="0" i="1" smtClean="0">
                            <a:latin typeface="Cambria Math" panose="02040503050406030204" pitchFamily="18" charset="0"/>
                          </a:rPr>
                          <m:t>𝛼</m:t>
                        </m:r>
                      </m:sub>
                    </m:sSub>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d>
                      <m:dPr>
                        <m:begChr m:val="["/>
                        <m:endChr m:val="]"/>
                        <m:ctrlPr>
                          <a:rPr lang="en-US" altLang="zh-CN" b="0" i="1" smtClean="0">
                            <a:latin typeface="Cambria Math" panose="02040503050406030204" pitchFamily="18" charset="0"/>
                          </a:rPr>
                        </m:ctrlPr>
                      </m:dPr>
                      <m:e>
                        <m:r>
                          <a:rPr lang="en-US" altLang="zh-CN" i="1">
                            <a:latin typeface="Cambria Math" panose="02040503050406030204" pitchFamily="18" charset="0"/>
                          </a:rPr>
                          <m:t>𝛾</m:t>
                        </m:r>
                        <m:d>
                          <m:dPr>
                            <m:ctrlPr>
                              <a:rPr lang="en-US" altLang="zh-CN" i="1">
                                <a:latin typeface="Cambria Math" panose="02040503050406030204" pitchFamily="18" charset="0"/>
                              </a:rPr>
                            </m:ctrlPr>
                          </m:dPr>
                          <m:e>
                            <m:r>
                              <a:rPr lang="en-US" altLang="zh-CN" i="1">
                                <a:latin typeface="Cambria Math" panose="02040503050406030204" pitchFamily="18" charset="0"/>
                              </a:rPr>
                              <m:t>𝑠</m:t>
                            </m:r>
                          </m:e>
                        </m:d>
                        <m:r>
                          <a:rPr lang="en-US" altLang="zh-CN" b="0" i="1" smtClean="0">
                            <a:latin typeface="Cambria Math" panose="02040503050406030204" pitchFamily="18" charset="0"/>
                          </a:rPr>
                          <m:t>𝜇</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𝑟</m:t>
                        </m:r>
                      </m:e>
                    </m:d>
                    <m:r>
                      <a:rPr lang="en-US" altLang="zh-CN" b="0" i="1" smtClean="0">
                        <a:latin typeface="Cambria Math" panose="02040503050406030204" pitchFamily="18" charset="0"/>
                      </a:rPr>
                      <m:t>, </m:t>
                    </m:r>
                  </m:oMath>
                </a14:m>
                <a:r>
                  <a:rPr lang="en-US" altLang="zh-CN" b="0" i="1" dirty="0">
                    <a:latin typeface="Cambria Math" panose="02040503050406030204" pitchFamily="18" charset="0"/>
                  </a:rPr>
                  <a:t>                   </a:t>
                </a:r>
                <a:r>
                  <a:rPr lang="en-US" altLang="zh-CN" b="0" dirty="0">
                    <a:latin typeface="Cambria Math" panose="02040503050406030204" pitchFamily="18" charset="0"/>
                  </a:rPr>
                  <a:t>(14)</a:t>
                </a:r>
              </a:p>
              <a:p>
                <a:pPr marL="0" indent="0" algn="ctr">
                  <a:buNone/>
                </a:pPr>
                <a:r>
                  <a:rPr lang="en-US" altLang="zh-CN" b="0" dirty="0"/>
                  <a:t>where</a:t>
                </a:r>
                <a14:m>
                  <m:oMath xmlns:m="http://schemas.openxmlformats.org/officeDocument/2006/math">
                    <m:r>
                      <a:rPr lang="en-US" altLang="zh-CN" b="0" i="1" smtClean="0">
                        <a:latin typeface="Cambria Math" panose="02040503050406030204" pitchFamily="18" charset="0"/>
                      </a:rPr>
                      <m:t> </m:t>
                    </m:r>
                    <m:sSub>
                      <m:sSubPr>
                        <m:ctrlPr>
                          <a:rPr lang="en-US" altLang="zh-CN" i="1">
                            <a:latin typeface="Cambria Math" panose="02040503050406030204" pitchFamily="18" charset="0"/>
                          </a:rPr>
                        </m:ctrlPr>
                      </m:sSubPr>
                      <m:e>
                        <m:r>
                          <a:rPr lang="en-US" altLang="zh-CN" i="1">
                            <a:latin typeface="Cambria Math" panose="02040503050406030204" pitchFamily="18" charset="0"/>
                          </a:rPr>
                          <m:t>𝛽</m:t>
                        </m:r>
                      </m:e>
                      <m:sub>
                        <m:r>
                          <a:rPr lang="en-US" altLang="zh-CN" i="1">
                            <a:latin typeface="Cambria Math" panose="02040503050406030204" pitchFamily="18" charset="0"/>
                          </a:rPr>
                          <m:t>𝛼</m:t>
                        </m:r>
                      </m:sub>
                    </m:sSub>
                    <m:d>
                      <m:dPr>
                        <m:ctrlPr>
                          <a:rPr lang="en-US" altLang="zh-CN" i="1">
                            <a:latin typeface="Cambria Math" panose="02040503050406030204" pitchFamily="18" charset="0"/>
                          </a:rPr>
                        </m:ctrlPr>
                      </m:dPr>
                      <m:e>
                        <m:r>
                          <a:rPr lang="en-US" altLang="zh-CN" i="1">
                            <a:latin typeface="Cambria Math" panose="02040503050406030204" pitchFamily="18" charset="0"/>
                          </a:rPr>
                          <m:t>𝑠</m:t>
                        </m:r>
                      </m:e>
                    </m:d>
                  </m:oMath>
                </a14:m>
                <a:r>
                  <a:rPr lang="en-US" altLang="zh-CN" dirty="0"/>
                  <a:t>is the regression coefficient of </a:t>
                </a:r>
                <a14:m>
                  <m:oMath xmlns:m="http://schemas.openxmlformats.org/officeDocument/2006/math">
                    <m:r>
                      <a:rPr lang="en-US" altLang="zh-CN" i="1">
                        <a:latin typeface="Cambria Math" panose="02040503050406030204" pitchFamily="18" charset="0"/>
                      </a:rPr>
                      <m:t>𝛼</m:t>
                    </m:r>
                  </m:oMath>
                </a14:m>
                <a:r>
                  <a:rPr lang="zh-CN" altLang="en-US" dirty="0"/>
                  <a:t> </a:t>
                </a:r>
                <a:r>
                  <a:rPr lang="en-US" altLang="zh-CN" dirty="0"/>
                  <a:t>on </a:t>
                </a:r>
                <a14:m>
                  <m:oMath xmlns:m="http://schemas.openxmlformats.org/officeDocument/2006/math">
                    <m:r>
                      <m:rPr>
                        <m:sty m:val="p"/>
                      </m:rPr>
                      <a:rPr lang="en-US" altLang="zh-CN" b="0" i="0" smtClean="0">
                        <a:latin typeface="Cambria Math" panose="02040503050406030204" pitchFamily="18" charset="0"/>
                      </a:rPr>
                      <m:t>s</m:t>
                    </m:r>
                  </m:oMath>
                </a14:m>
                <a:r>
                  <a:rPr lang="en-US" altLang="zh-CN" dirty="0"/>
                  <a:t>.</a:t>
                </a:r>
              </a:p>
              <a:p>
                <a:pPr marL="0" indent="0">
                  <a:buNone/>
                </a:pPr>
                <a:r>
                  <a:rPr lang="en-US" altLang="zh-CN" dirty="0"/>
                  <a:t>(14) Can be rewritten as:</a:t>
                </a:r>
              </a:p>
              <a:p>
                <a:pPr marL="0" indent="0">
                  <a:buNone/>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𝛾</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r>
                        <a:rPr lang="en-US" altLang="zh-CN" b="0" i="1" smtClean="0">
                          <a:latin typeface="Cambria Math" panose="02040503050406030204" pitchFamily="18" charset="0"/>
                        </a:rPr>
                        <m:t>𝜇</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𝑟</m:t>
                      </m:r>
                      <m:r>
                        <a:rPr lang="en-US" altLang="zh-CN" b="0" i="1" smtClean="0">
                          <a:latin typeface="Cambria Math" panose="02040503050406030204" pitchFamily="18" charset="0"/>
                        </a:rPr>
                        <m:t>=[</m:t>
                      </m:r>
                      <m:r>
                        <a:rPr lang="en-US" altLang="zh-CN" b="0" i="1" smtClean="0">
                          <a:latin typeface="Cambria Math" panose="02040503050406030204" pitchFamily="18" charset="0"/>
                        </a:rPr>
                        <m:t>𝛼</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r>
                        <a:rPr lang="en-US" altLang="zh-CN" b="0" i="1" smtClean="0">
                          <a:latin typeface="Cambria Math" panose="02040503050406030204" pitchFamily="18" charset="0"/>
                        </a:rPr>
                        <m:t>𝜇</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𝑟</m:t>
                      </m:r>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𝛽</m:t>
                          </m:r>
                        </m:e>
                        <m:sub>
                          <m:r>
                            <a:rPr lang="en-US" altLang="zh-CN" b="0" i="1" smtClean="0">
                              <a:latin typeface="Cambria Math" panose="02040503050406030204" pitchFamily="18" charset="0"/>
                            </a:rPr>
                            <m:t>𝛼</m:t>
                          </m:r>
                        </m:sub>
                      </m:sSub>
                      <m:r>
                        <a:rPr lang="en-US" altLang="zh-CN" b="0" i="1" smtClean="0">
                          <a:latin typeface="Cambria Math" panose="02040503050406030204" pitchFamily="18" charset="0"/>
                        </a:rPr>
                        <m:t>(</m:t>
                      </m:r>
                      <m:r>
                        <a:rPr lang="en-US" altLang="zh-CN" b="0" i="1" smtClean="0">
                          <a:latin typeface="Cambria Math" panose="02040503050406030204" pitchFamily="18" charset="0"/>
                        </a:rPr>
                        <m:t>𝑠</m:t>
                      </m:r>
                      <m:r>
                        <a:rPr lang="en-US" altLang="zh-CN" b="0" i="1" smtClean="0">
                          <a:latin typeface="Cambria Math" panose="02040503050406030204" pitchFamily="18" charset="0"/>
                        </a:rPr>
                        <m:t>)</m:t>
                      </m:r>
                    </m:oMath>
                  </m:oMathPara>
                </a14:m>
                <a:endParaRPr lang="en-US" altLang="zh-CN" dirty="0"/>
              </a:p>
              <a:p>
                <a:pPr marL="0" indent="0">
                  <a:buNone/>
                </a:pPr>
                <a:r>
                  <a:rPr lang="en-US" altLang="zh-CN" dirty="0"/>
                  <a:t>Or ,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𝛿</m:t>
                        </m:r>
                      </m:e>
                      <m:sub>
                        <m:r>
                          <a:rPr lang="en-US" altLang="zh-CN" b="0" i="1" smtClean="0">
                            <a:latin typeface="Cambria Math" panose="02040503050406030204" pitchFamily="18" charset="0"/>
                          </a:rPr>
                          <m:t>𝛾</m:t>
                        </m:r>
                      </m:sub>
                    </m:sSub>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r>
                      <a:rPr lang="en-US" altLang="zh-CN" i="1">
                        <a:latin typeface="Cambria Math" panose="02040503050406030204" pitchFamily="18" charset="0"/>
                      </a:rPr>
                      <m:t>=</m:t>
                    </m:r>
                    <m:d>
                      <m:dPr>
                        <m:begChr m:val="["/>
                        <m:endChr m:val="]"/>
                        <m:ctrlPr>
                          <a:rPr lang="en-US" altLang="zh-CN" b="0" i="1" smtClean="0">
                            <a:latin typeface="Cambria Math" panose="02040503050406030204" pitchFamily="18" charset="0"/>
                          </a:rPr>
                        </m:ctrlPr>
                      </m:dPr>
                      <m:e>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𝛽</m:t>
                                </m:r>
                              </m:e>
                              <m:sub>
                                <m:r>
                                  <a:rPr lang="en-US" altLang="zh-CN" b="0" i="1" smtClean="0">
                                    <a:latin typeface="Cambria Math" panose="02040503050406030204" pitchFamily="18" charset="0"/>
                                  </a:rPr>
                                  <m:t>𝛼</m:t>
                                </m:r>
                              </m:sub>
                            </m:sSub>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den>
                        </m:f>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𝛽</m:t>
                            </m:r>
                          </m:e>
                          <m:sub>
                            <m:r>
                              <a:rPr lang="en-US" altLang="zh-CN" b="0" i="1" smtClean="0">
                                <a:latin typeface="Cambria Math" panose="02040503050406030204" pitchFamily="18" charset="0"/>
                              </a:rPr>
                              <m:t>𝛾</m:t>
                            </m:r>
                          </m:sub>
                        </m:sSub>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e>
                    </m:d>
                    <m:d>
                      <m:dPr>
                        <m:begChr m:val="["/>
                        <m:endChr m:val="]"/>
                        <m:ctrlPr>
                          <a:rPr lang="en-US" altLang="zh-CN" b="0" i="1" smtClean="0">
                            <a:latin typeface="Cambria Math" panose="02040503050406030204" pitchFamily="18" charset="0"/>
                          </a:rPr>
                        </m:ctrlPr>
                      </m:dPr>
                      <m:e>
                        <m:r>
                          <a:rPr lang="en-US" altLang="zh-CN" i="1">
                            <a:latin typeface="Cambria Math" panose="02040503050406030204" pitchFamily="18" charset="0"/>
                          </a:rPr>
                          <m:t>𝛼</m:t>
                        </m:r>
                        <m:d>
                          <m:dPr>
                            <m:ctrlPr>
                              <a:rPr lang="en-US" altLang="zh-CN" i="1">
                                <a:latin typeface="Cambria Math" panose="02040503050406030204" pitchFamily="18" charset="0"/>
                              </a:rPr>
                            </m:ctrlPr>
                          </m:dPr>
                          <m:e>
                            <m:r>
                              <a:rPr lang="en-US" altLang="zh-CN" i="1">
                                <a:latin typeface="Cambria Math" panose="02040503050406030204" pitchFamily="18" charset="0"/>
                              </a:rPr>
                              <m:t>𝑠</m:t>
                            </m:r>
                          </m:e>
                        </m:d>
                        <m:r>
                          <a:rPr lang="en-US" altLang="zh-CN" i="1">
                            <a:latin typeface="Cambria Math" panose="02040503050406030204" pitchFamily="18" charset="0"/>
                          </a:rPr>
                          <m:t>𝜇</m:t>
                        </m:r>
                        <m:d>
                          <m:dPr>
                            <m:ctrlPr>
                              <a:rPr lang="en-US" altLang="zh-CN" i="1">
                                <a:latin typeface="Cambria Math" panose="02040503050406030204" pitchFamily="18" charset="0"/>
                              </a:rPr>
                            </m:ctrlPr>
                          </m:dPr>
                          <m:e>
                            <m:r>
                              <a:rPr lang="en-US" altLang="zh-CN" i="1">
                                <a:latin typeface="Cambria Math" panose="02040503050406030204" pitchFamily="18" charset="0"/>
                              </a:rPr>
                              <m:t>𝑠</m:t>
                            </m:r>
                          </m:e>
                        </m:d>
                        <m:r>
                          <a:rPr lang="en-US" altLang="zh-CN" i="1">
                            <a:latin typeface="Cambria Math" panose="02040503050406030204" pitchFamily="18" charset="0"/>
                          </a:rPr>
                          <m:t>−</m:t>
                        </m:r>
                        <m:r>
                          <a:rPr lang="en-US" altLang="zh-CN" i="1">
                            <a:latin typeface="Cambria Math" panose="02040503050406030204" pitchFamily="18" charset="0"/>
                          </a:rPr>
                          <m:t>𝑟</m:t>
                        </m:r>
                      </m:e>
                    </m:d>
                    <m:r>
                      <a:rPr lang="en-US" altLang="zh-CN" b="0" i="1" smtClean="0">
                        <a:latin typeface="Cambria Math" panose="02040503050406030204" pitchFamily="18" charset="0"/>
                      </a:rPr>
                      <m:t>≥0</m:t>
                    </m:r>
                  </m:oMath>
                </a14:m>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28700" y="1487606"/>
                <a:ext cx="7200900" cy="5370394"/>
              </a:xfrm>
              <a:blipFill>
                <a:blip r:embed="rId2"/>
                <a:stretch>
                  <a:fillRect l="-931" t="-908" r="-1270"/>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fld id="{C22EC132-B029-469E-9833-413C16851A07}" type="slidenum">
              <a:rPr lang="zh-CN" altLang="en-US" smtClean="0"/>
              <a:t>17</a:t>
            </a:fld>
            <a:endParaRPr lang="zh-CN" altLang="en-US"/>
          </a:p>
        </p:txBody>
      </p:sp>
    </p:spTree>
    <p:extLst>
      <p:ext uri="{BB962C8B-B14F-4D97-AF65-F5344CB8AC3E}">
        <p14:creationId xmlns:p14="http://schemas.microsoft.com/office/powerpoint/2010/main" val="107658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zh-CN" dirty="0"/>
              <a:t>Content</a:t>
            </a:r>
            <a:endParaRPr lang="zh-CN" altLang="en-US" dirty="0"/>
          </a:p>
        </p:txBody>
      </p:sp>
      <p:sp>
        <p:nvSpPr>
          <p:cNvPr id="7" name="Content Placeholder 6"/>
          <p:cNvSpPr>
            <a:spLocks noGrp="1"/>
          </p:cNvSpPr>
          <p:nvPr>
            <p:ph idx="1"/>
          </p:nvPr>
        </p:nvSpPr>
        <p:spPr/>
        <p:txBody>
          <a:bodyPr/>
          <a:lstStyle/>
          <a:p>
            <a:r>
              <a:rPr lang="en-US" altLang="zh-CN" dirty="0"/>
              <a:t>Introduction</a:t>
            </a:r>
          </a:p>
          <a:p>
            <a:r>
              <a:rPr lang="en-US" altLang="zh-CN" dirty="0"/>
              <a:t>What can go wrong: using SML analysis with market timing</a:t>
            </a:r>
          </a:p>
          <a:p>
            <a:r>
              <a:rPr lang="en-US" altLang="zh-CN" dirty="0"/>
              <a:t>Mean-variance analysis and informed portfolio choice</a:t>
            </a:r>
          </a:p>
          <a:p>
            <a:r>
              <a:rPr lang="en-US" altLang="zh-CN" b="1" dirty="0"/>
              <a:t>What can go right: a positive theorem on the use of the SML</a:t>
            </a:r>
          </a:p>
          <a:p>
            <a:r>
              <a:rPr lang="en-US" altLang="zh-CN" dirty="0"/>
              <a:t>An example without any riskless asset</a:t>
            </a:r>
          </a:p>
          <a:p>
            <a:r>
              <a:rPr lang="en-US" altLang="zh-CN" dirty="0"/>
              <a:t>Conclusion</a:t>
            </a:r>
            <a:endParaRPr lang="zh-CN" altLang="en-US" dirty="0"/>
          </a:p>
        </p:txBody>
      </p:sp>
      <p:sp>
        <p:nvSpPr>
          <p:cNvPr id="2" name="Slide Number Placeholder 1"/>
          <p:cNvSpPr>
            <a:spLocks noGrp="1"/>
          </p:cNvSpPr>
          <p:nvPr>
            <p:ph type="sldNum" sz="quarter" idx="12"/>
          </p:nvPr>
        </p:nvSpPr>
        <p:spPr/>
        <p:txBody>
          <a:bodyPr/>
          <a:lstStyle/>
          <a:p>
            <a:fld id="{C22EC132-B029-469E-9833-413C16851A07}" type="slidenum">
              <a:rPr lang="zh-CN" altLang="en-US" smtClean="0"/>
              <a:t>18</a:t>
            </a:fld>
            <a:endParaRPr lang="zh-CN" altLang="en-US"/>
          </a:p>
        </p:txBody>
      </p:sp>
    </p:spTree>
    <p:extLst>
      <p:ext uri="{BB962C8B-B14F-4D97-AF65-F5344CB8AC3E}">
        <p14:creationId xmlns:p14="http://schemas.microsoft.com/office/powerpoint/2010/main" val="2587217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Theorem 2</a:t>
            </a:r>
            <a:endParaRPr lang="zh-CN" alt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8700" y="1487606"/>
                <a:ext cx="7200900" cy="5370394"/>
              </a:xfrm>
            </p:spPr>
            <p:txBody>
              <a:bodyPr>
                <a:normAutofit/>
              </a:bodyPr>
              <a:lstStyle/>
              <a:p>
                <a:r>
                  <a:rPr lang="en-US" altLang="zh-CN" dirty="0"/>
                  <a:t>Suppose that:</a:t>
                </a:r>
              </a:p>
              <a:p>
                <a:pPr marL="457200" indent="-457200">
                  <a:buAutoNum type="alphaLcParenBoth"/>
                </a:pPr>
                <a:r>
                  <a:rPr lang="en-US" altLang="zh-CN" dirty="0"/>
                  <a:t>There is a riskless asset, which is used for r in calculating </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panose="02040503050406030204" pitchFamily="18" charset="0"/>
                          </a:rPr>
                          <m:t>𝛿</m:t>
                        </m:r>
                      </m:e>
                      <m:sub>
                        <m:r>
                          <a:rPr lang="en-US" altLang="zh-CN" i="1">
                            <a:latin typeface="Cambria Math" panose="02040503050406030204" pitchFamily="18" charset="0"/>
                          </a:rPr>
                          <m:t>𝛾</m:t>
                        </m:r>
                      </m:sub>
                    </m:sSub>
                  </m:oMath>
                </a14:m>
                <a:endParaRPr lang="en-US" altLang="zh-CN" dirty="0"/>
              </a:p>
              <a:p>
                <a:pPr marL="457200" indent="-457200">
                  <a:buAutoNum type="alphaLcParenBoth"/>
                </a:pPr>
                <a:r>
                  <a:rPr lang="en-US" altLang="zh-CN" dirty="0"/>
                  <a:t>In each information state s, the informed manager chooses a mean-variance </a:t>
                </a:r>
                <a:r>
                  <a:rPr lang="en-US" altLang="zh-CN" dirty="0" err="1"/>
                  <a:t>undominated</a:t>
                </a:r>
                <a:r>
                  <a:rPr lang="en-US" altLang="zh-CN" dirty="0"/>
                  <a:t> portfolio on the positive part of the efficient frontier conditional on s.</a:t>
                </a:r>
              </a:p>
              <a:p>
                <a:pPr marL="457200" indent="-457200">
                  <a:buAutoNum type="alphaLcParenBoth"/>
                </a:pPr>
                <a:r>
                  <a:rPr lang="en-US" altLang="zh-CN" dirty="0"/>
                  <a:t>The manager does not learn anything about the return or variance of the uninformed observer’s index, i.e., </a:t>
                </a:r>
                <a14:m>
                  <m:oMath xmlns:m="http://schemas.openxmlformats.org/officeDocument/2006/math">
                    <m:r>
                      <a:rPr lang="en-US" altLang="zh-CN" i="1">
                        <a:latin typeface="Cambria Math" panose="02040503050406030204" pitchFamily="18" charset="0"/>
                      </a:rPr>
                      <m:t>𝛼</m:t>
                    </m:r>
                    <m:r>
                      <a:rPr lang="en-US" altLang="zh-CN" b="0" i="1" smtClean="0">
                        <a:latin typeface="Cambria Math" panose="02040503050406030204" pitchFamily="18" charset="0"/>
                      </a:rPr>
                      <m:t>𝜇</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oMath>
                </a14:m>
                <a:r>
                  <a:rPr lang="en-US" altLang="zh-CN" dirty="0"/>
                  <a:t> and </a:t>
                </a:r>
                <a14:m>
                  <m:oMath xmlns:m="http://schemas.openxmlformats.org/officeDocument/2006/math">
                    <m:r>
                      <a:rPr lang="en-US" altLang="zh-CN" i="1">
                        <a:latin typeface="Cambria Math" panose="02040503050406030204" pitchFamily="18" charset="0"/>
                      </a:rPr>
                      <m:t>𝛼</m:t>
                    </m:r>
                    <m:r>
                      <a:rPr lang="en-US" altLang="zh-CN" b="0" i="1" smtClean="0">
                        <a:latin typeface="Cambria Math" panose="02040503050406030204" pitchFamily="18" charset="0"/>
                      </a:rPr>
                      <m:t>𝑉</m:t>
                    </m:r>
                    <m:r>
                      <a:rPr lang="en-US" altLang="zh-CN" b="0" i="1" smtClean="0">
                        <a:latin typeface="Cambria Math" panose="02040503050406030204" pitchFamily="18" charset="0"/>
                      </a:rPr>
                      <m:t>(</m:t>
                    </m:r>
                    <m:r>
                      <a:rPr lang="en-US" altLang="zh-CN" b="0" i="1" smtClean="0">
                        <a:latin typeface="Cambria Math" panose="02040503050406030204" pitchFamily="18" charset="0"/>
                      </a:rPr>
                      <m:t>𝑠</m:t>
                    </m:r>
                    <m:r>
                      <a:rPr lang="en-US" altLang="zh-CN" b="0" i="1" smtClean="0">
                        <a:latin typeface="Cambria Math" panose="02040503050406030204" pitchFamily="18" charset="0"/>
                      </a:rPr>
                      <m:t>)</m:t>
                    </m:r>
                    <m:r>
                      <a:rPr lang="en-US" altLang="zh-CN" i="1">
                        <a:latin typeface="Cambria Math" panose="02040503050406030204" pitchFamily="18" charset="0"/>
                      </a:rPr>
                      <m:t>𝛼</m:t>
                    </m:r>
                  </m:oMath>
                </a14:m>
                <a:r>
                  <a:rPr lang="en-US" altLang="zh-CN" dirty="0"/>
                  <a:t> are independent of s</a:t>
                </a:r>
              </a:p>
              <a:p>
                <a:pPr marL="457200" indent="-457200">
                  <a:buAutoNum type="alphaLcParenBoth"/>
                </a:pPr>
                <a:r>
                  <a:rPr lang="en-US" altLang="zh-CN" dirty="0"/>
                  <a:t>Expectations are rational and the rest of the framework is as given above.</a:t>
                </a:r>
              </a:p>
              <a:p>
                <a:pPr marL="0" indent="0">
                  <a:buNone/>
                </a:pPr>
                <a:r>
                  <a:rPr lang="en-US" altLang="zh-CN" dirty="0"/>
                  <a:t>It follows that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𝛿</m:t>
                        </m:r>
                      </m:e>
                      <m:sub>
                        <m:r>
                          <a:rPr lang="en-US" altLang="zh-CN" b="0" i="1" smtClean="0">
                            <a:latin typeface="Cambria Math" panose="02040503050406030204" pitchFamily="18" charset="0"/>
                          </a:rPr>
                          <m:t>𝛾</m:t>
                        </m:r>
                      </m:sub>
                    </m:sSub>
                    <m:r>
                      <a:rPr lang="en-US" altLang="zh-CN" b="0" i="1" smtClean="0">
                        <a:latin typeface="Cambria Math" panose="02040503050406030204" pitchFamily="18" charset="0"/>
                      </a:rPr>
                      <m:t>≥0</m:t>
                    </m:r>
                  </m:oMath>
                </a14:m>
                <a:r>
                  <a:rPr lang="en-US" altLang="zh-CN" dirty="0"/>
                  <a:t>, and equality holds if and only if </a:t>
                </a:r>
                <a14:m>
                  <m:oMath xmlns:m="http://schemas.openxmlformats.org/officeDocument/2006/math">
                    <m:r>
                      <a:rPr lang="en-US" altLang="zh-CN" b="0" i="1" smtClean="0">
                        <a:latin typeface="Cambria Math" panose="02040503050406030204" pitchFamily="18" charset="0"/>
                      </a:rPr>
                      <m:t>𝛼</m:t>
                    </m:r>
                  </m:oMath>
                </a14:m>
                <a:r>
                  <a:rPr lang="en-US" altLang="zh-CN" dirty="0"/>
                  <a:t> is efficient conditional on every state (with probability 1)</a:t>
                </a:r>
              </a:p>
              <a:p>
                <a:pPr marL="0" indent="0">
                  <a:buNone/>
                </a:pPr>
                <a:endParaRPr lang="en-US" altLang="zh-CN" dirty="0"/>
              </a:p>
              <a:p>
                <a:pPr marL="0" indent="0">
                  <a:buNone/>
                </a:pPr>
                <a:endParaRPr lang="en-US" altLang="zh-CN" dirty="0"/>
              </a:p>
              <a:p>
                <a:endParaRPr lang="zh-CN" alt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8700" y="1487606"/>
                <a:ext cx="7200900" cy="5370394"/>
              </a:xfrm>
              <a:blipFill>
                <a:blip r:embed="rId2"/>
                <a:stretch>
                  <a:fillRect l="-931" t="-908" r="-1185"/>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fld id="{C22EC132-B029-469E-9833-413C16851A07}" type="slidenum">
              <a:rPr lang="zh-CN" altLang="en-US" smtClean="0"/>
              <a:t>19</a:t>
            </a:fld>
            <a:endParaRPr lang="zh-CN" altLang="en-US"/>
          </a:p>
        </p:txBody>
      </p:sp>
    </p:spTree>
    <p:extLst>
      <p:ext uri="{BB962C8B-B14F-4D97-AF65-F5344CB8AC3E}">
        <p14:creationId xmlns:p14="http://schemas.microsoft.com/office/powerpoint/2010/main" val="1664796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zh-CN" dirty="0"/>
              <a:t>Content</a:t>
            </a:r>
            <a:endParaRPr lang="zh-CN" altLang="en-US" dirty="0"/>
          </a:p>
        </p:txBody>
      </p:sp>
      <p:sp>
        <p:nvSpPr>
          <p:cNvPr id="7" name="Content Placeholder 6"/>
          <p:cNvSpPr>
            <a:spLocks noGrp="1"/>
          </p:cNvSpPr>
          <p:nvPr>
            <p:ph idx="1"/>
          </p:nvPr>
        </p:nvSpPr>
        <p:spPr/>
        <p:txBody>
          <a:bodyPr/>
          <a:lstStyle/>
          <a:p>
            <a:r>
              <a:rPr lang="en-US" altLang="zh-CN" b="1" dirty="0"/>
              <a:t>Introduction</a:t>
            </a:r>
          </a:p>
          <a:p>
            <a:r>
              <a:rPr lang="en-US" altLang="zh-CN" dirty="0"/>
              <a:t>What can go wrong: using SML analysis with market timing</a:t>
            </a:r>
          </a:p>
          <a:p>
            <a:r>
              <a:rPr lang="en-US" altLang="zh-CN" dirty="0"/>
              <a:t>Mean-variance analysis and informed portfolio choice</a:t>
            </a:r>
          </a:p>
          <a:p>
            <a:r>
              <a:rPr lang="en-US" altLang="zh-CN" dirty="0"/>
              <a:t>What can go right: a positive theorem on the use of the SML</a:t>
            </a:r>
          </a:p>
          <a:p>
            <a:r>
              <a:rPr lang="en-US" altLang="zh-CN" dirty="0"/>
              <a:t>An example without any riskless asset</a:t>
            </a:r>
          </a:p>
          <a:p>
            <a:r>
              <a:rPr lang="en-US" altLang="zh-CN" dirty="0"/>
              <a:t>Conclusion</a:t>
            </a:r>
            <a:endParaRPr lang="zh-CN" altLang="en-US" dirty="0"/>
          </a:p>
        </p:txBody>
      </p:sp>
      <p:sp>
        <p:nvSpPr>
          <p:cNvPr id="2" name="Slide Number Placeholder 1"/>
          <p:cNvSpPr>
            <a:spLocks noGrp="1"/>
          </p:cNvSpPr>
          <p:nvPr>
            <p:ph type="sldNum" sz="quarter" idx="12"/>
          </p:nvPr>
        </p:nvSpPr>
        <p:spPr/>
        <p:txBody>
          <a:bodyPr/>
          <a:lstStyle/>
          <a:p>
            <a:fld id="{C22EC132-B029-469E-9833-413C16851A07}" type="slidenum">
              <a:rPr lang="zh-CN" altLang="en-US" smtClean="0"/>
              <a:t>2</a:t>
            </a:fld>
            <a:endParaRPr lang="zh-CN" altLang="en-US"/>
          </a:p>
        </p:txBody>
      </p:sp>
    </p:spTree>
    <p:extLst>
      <p:ext uri="{BB962C8B-B14F-4D97-AF65-F5344CB8AC3E}">
        <p14:creationId xmlns:p14="http://schemas.microsoft.com/office/powerpoint/2010/main" val="3329129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Theorem 2</a:t>
            </a:r>
            <a:endParaRPr lang="zh-CN" alt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8700" y="1483112"/>
                <a:ext cx="7624646" cy="4739268"/>
              </a:xfrm>
            </p:spPr>
            <p:txBody>
              <a:bodyPr>
                <a:normAutofit fontScale="92500" lnSpcReduction="20000"/>
              </a:bodyPr>
              <a:lstStyle/>
              <a:p>
                <a:r>
                  <a:rPr lang="en-US" altLang="zh-CN" dirty="0"/>
                  <a:t>Proof:</a:t>
                </a:r>
              </a:p>
              <a:p>
                <a:pPr marL="0" indent="0">
                  <a:buNone/>
                </a:pPr>
                <a:r>
                  <a:rPr lang="en-US" altLang="zh-CN" dirty="0"/>
                  <a:t>Assumptions (a) (b) (d) ensure that the conditions of Theorem 1 are satisfied.</a:t>
                </a:r>
              </a:p>
              <a:p>
                <a:pPr marL="0" indent="0">
                  <a:buNone/>
                </a:pPr>
                <a:r>
                  <a:rPr lang="en-US" altLang="zh-CN" dirty="0"/>
                  <a:t>Therefore, </a:t>
                </a:r>
                <a14:m>
                  <m:oMath xmlns:m="http://schemas.openxmlformats.org/officeDocument/2006/math">
                    <m:r>
                      <a:rPr lang="en-US" altLang="zh-CN"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 </m:t>
                    </m:r>
                    <m:r>
                      <a:rPr lang="en-US" altLang="zh-CN" b="0" i="1" smtClean="0">
                        <a:latin typeface="Cambria Math" panose="02040503050406030204" pitchFamily="18" charset="0"/>
                        <a:ea typeface="Cambria Math" panose="02040503050406030204" pitchFamily="18" charset="0"/>
                      </a:rPr>
                      <m:t>𝑠</m:t>
                    </m:r>
                    <m:r>
                      <a:rPr lang="en-US" altLang="zh-CN" b="0" i="1" smtClean="0">
                        <a:latin typeface="Cambria Math" panose="02040503050406030204" pitchFamily="18" charset="0"/>
                        <a:ea typeface="Cambria Math" panose="02040503050406030204" pitchFamily="18" charset="0"/>
                      </a:rPr>
                      <m:t>, </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𝛿</m:t>
                        </m:r>
                      </m:e>
                      <m:sub>
                        <m:r>
                          <a:rPr lang="en-US" altLang="zh-CN" b="0" i="1" smtClean="0">
                            <a:latin typeface="Cambria Math" panose="02040503050406030204" pitchFamily="18" charset="0"/>
                            <a:ea typeface="Cambria Math" panose="02040503050406030204" pitchFamily="18" charset="0"/>
                          </a:rPr>
                          <m:t>𝛾</m:t>
                        </m:r>
                      </m:sub>
                    </m:sSub>
                    <m:d>
                      <m:dPr>
                        <m:ctrlPr>
                          <a:rPr lang="en-US" altLang="zh-CN" b="0" i="1" smtClean="0">
                            <a:latin typeface="Cambria Math" panose="02040503050406030204" pitchFamily="18" charset="0"/>
                            <a:ea typeface="Cambria Math" panose="02040503050406030204" pitchFamily="18" charset="0"/>
                          </a:rPr>
                        </m:ctrlPr>
                      </m:dPr>
                      <m:e>
                        <m:r>
                          <a:rPr lang="en-US" altLang="zh-CN" b="0" i="1" smtClean="0">
                            <a:latin typeface="Cambria Math" panose="02040503050406030204" pitchFamily="18" charset="0"/>
                            <a:ea typeface="Cambria Math" panose="02040503050406030204" pitchFamily="18" charset="0"/>
                          </a:rPr>
                          <m:t>𝑠</m:t>
                        </m:r>
                      </m:e>
                    </m:d>
                    <m:r>
                      <a:rPr lang="en-US" altLang="zh-CN" b="0" i="1" smtClean="0">
                        <a:latin typeface="Cambria Math" panose="02040503050406030204" pitchFamily="18" charset="0"/>
                        <a:ea typeface="Cambria Math" panose="02040503050406030204" pitchFamily="18" charset="0"/>
                      </a:rPr>
                      <m:t>≥0</m:t>
                    </m:r>
                  </m:oMath>
                </a14:m>
                <a:r>
                  <a:rPr lang="en-US" altLang="zh-CN" dirty="0"/>
                  <a:t> and consequently </a:t>
                </a:r>
                <a14:m>
                  <m:oMath xmlns:m="http://schemas.openxmlformats.org/officeDocument/2006/math">
                    <m:r>
                      <a:rPr lang="en-US" altLang="zh-CN" b="0" i="1" smtClean="0">
                        <a:latin typeface="Cambria Math" panose="02040503050406030204" pitchFamily="18" charset="0"/>
                      </a:rPr>
                      <m:t>𝐸</m:t>
                    </m:r>
                    <m:d>
                      <m:dPr>
                        <m:begChr m:val="["/>
                        <m:endChr m:val="]"/>
                        <m:ctrlPr>
                          <a:rPr lang="en-US" altLang="zh-CN" b="0" i="1" smtClean="0">
                            <a:latin typeface="Cambria Math" panose="02040503050406030204" pitchFamily="18" charset="0"/>
                            <a:ea typeface="Cambria Math" panose="02040503050406030204" pitchFamily="18" charset="0"/>
                          </a:rPr>
                        </m:ctrlPr>
                      </m:dPr>
                      <m:e>
                        <m:sSub>
                          <m:sSubPr>
                            <m:ctrlPr>
                              <a:rPr lang="en-US" altLang="zh-CN" i="1">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𝛿</m:t>
                            </m:r>
                          </m:e>
                          <m:sub>
                            <m:r>
                              <a:rPr lang="en-US" altLang="zh-CN" i="1">
                                <a:latin typeface="Cambria Math" panose="02040503050406030204" pitchFamily="18" charset="0"/>
                                <a:ea typeface="Cambria Math" panose="02040503050406030204" pitchFamily="18" charset="0"/>
                              </a:rPr>
                              <m:t>𝛾</m:t>
                            </m:r>
                          </m:sub>
                        </m:sSub>
                        <m:d>
                          <m:dPr>
                            <m:ctrlPr>
                              <a:rPr lang="en-US" altLang="zh-CN" i="1">
                                <a:latin typeface="Cambria Math" panose="02040503050406030204" pitchFamily="18" charset="0"/>
                                <a:ea typeface="Cambria Math" panose="02040503050406030204" pitchFamily="18" charset="0"/>
                              </a:rPr>
                            </m:ctrlPr>
                          </m:dPr>
                          <m:e>
                            <m:r>
                              <a:rPr lang="en-US" altLang="zh-CN" i="1">
                                <a:latin typeface="Cambria Math" panose="02040503050406030204" pitchFamily="18" charset="0"/>
                                <a:ea typeface="Cambria Math" panose="02040503050406030204" pitchFamily="18" charset="0"/>
                              </a:rPr>
                              <m:t>𝑠</m:t>
                            </m:r>
                          </m:e>
                        </m:d>
                      </m:e>
                    </m:d>
                    <m:r>
                      <a:rPr lang="en-US" altLang="zh-CN" b="0" i="1" smtClean="0">
                        <a:latin typeface="Cambria Math" panose="02040503050406030204" pitchFamily="18" charset="0"/>
                      </a:rPr>
                      <m:t>≥0</m:t>
                    </m:r>
                  </m:oMath>
                </a14:m>
                <a:endParaRPr lang="en-US" altLang="zh-CN" dirty="0"/>
              </a:p>
              <a:p>
                <a:pPr marL="0" indent="0">
                  <a:buNone/>
                </a:pPr>
                <a:r>
                  <a:rPr lang="en-US" altLang="zh-CN" dirty="0"/>
                  <a:t>,where equality occurs if and only if </a:t>
                </a:r>
                <a:r>
                  <a:rPr lang="en-US" altLang="zh-CN" i="1" dirty="0"/>
                  <a:t>a </a:t>
                </a:r>
                <a:r>
                  <a:rPr lang="en-US" altLang="zh-CN" dirty="0"/>
                  <a:t>is efficient conditional on all states (to be pedantic, with probability 1)</a:t>
                </a:r>
              </a:p>
              <a:p>
                <a:pPr marL="0" indent="0">
                  <a:buNone/>
                </a:pPr>
                <a:r>
                  <a:rPr lang="en-US" altLang="zh-CN" dirty="0"/>
                  <a:t>Hence, </a:t>
                </a:r>
                <a14:m>
                  <m:oMath xmlns:m="http://schemas.openxmlformats.org/officeDocument/2006/math">
                    <m:r>
                      <a:rPr lang="en-US" altLang="zh-CN" i="1">
                        <a:latin typeface="Cambria Math" panose="02040503050406030204" pitchFamily="18" charset="0"/>
                      </a:rPr>
                      <m:t>𝐸</m:t>
                    </m:r>
                    <m:d>
                      <m:dPr>
                        <m:begChr m:val="["/>
                        <m:endChr m:val="]"/>
                        <m:ctrlPr>
                          <a:rPr lang="en-US" altLang="zh-CN" i="1">
                            <a:latin typeface="Cambria Math" panose="02040503050406030204" pitchFamily="18" charset="0"/>
                            <a:ea typeface="Cambria Math" panose="02040503050406030204" pitchFamily="18" charset="0"/>
                          </a:rPr>
                        </m:ctrlPr>
                      </m:dPr>
                      <m:e>
                        <m:sSub>
                          <m:sSubPr>
                            <m:ctrlPr>
                              <a:rPr lang="en-US" altLang="zh-CN" i="1">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𝛿</m:t>
                            </m:r>
                          </m:e>
                          <m:sub>
                            <m:r>
                              <a:rPr lang="en-US" altLang="zh-CN" i="1">
                                <a:latin typeface="Cambria Math" panose="02040503050406030204" pitchFamily="18" charset="0"/>
                                <a:ea typeface="Cambria Math" panose="02040503050406030204" pitchFamily="18" charset="0"/>
                              </a:rPr>
                              <m:t>𝛾</m:t>
                            </m:r>
                          </m:sub>
                        </m:sSub>
                        <m:d>
                          <m:dPr>
                            <m:ctrlPr>
                              <a:rPr lang="en-US" altLang="zh-CN" i="1">
                                <a:latin typeface="Cambria Math" panose="02040503050406030204" pitchFamily="18" charset="0"/>
                                <a:ea typeface="Cambria Math" panose="02040503050406030204" pitchFamily="18" charset="0"/>
                              </a:rPr>
                            </m:ctrlPr>
                          </m:dPr>
                          <m:e>
                            <m:r>
                              <a:rPr lang="en-US" altLang="zh-CN" i="1">
                                <a:latin typeface="Cambria Math" panose="02040503050406030204" pitchFamily="18" charset="0"/>
                                <a:ea typeface="Cambria Math" panose="02040503050406030204" pitchFamily="18" charset="0"/>
                              </a:rPr>
                              <m:t>𝑠</m:t>
                            </m:r>
                          </m:e>
                        </m:d>
                      </m:e>
                    </m:d>
                    <m:r>
                      <a:rPr lang="en-US" altLang="zh-CN" b="0" i="0" smtClean="0">
                        <a:latin typeface="Cambria Math" panose="02040503050406030204" pitchFamily="18" charset="0"/>
                        <a:ea typeface="Cambria Math" panose="02040503050406030204" pitchFamily="18" charset="0"/>
                      </a:rPr>
                      <m:t>=</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𝛿</m:t>
                        </m:r>
                      </m:e>
                      <m:sub>
                        <m:r>
                          <a:rPr lang="en-US" altLang="zh-CN" b="0" i="1" smtClean="0">
                            <a:latin typeface="Cambria Math" panose="02040503050406030204" pitchFamily="18" charset="0"/>
                            <a:ea typeface="Cambria Math" panose="02040503050406030204" pitchFamily="18" charset="0"/>
                          </a:rPr>
                          <m:t>𝛾</m:t>
                        </m:r>
                      </m:sub>
                    </m:sSub>
                  </m:oMath>
                </a14:m>
                <a:endParaRPr lang="en-US" altLang="zh-CN" dirty="0"/>
              </a:p>
              <a:p>
                <a:pPr marL="0" indent="0">
                  <a:buNone/>
                </a:pPr>
                <a:r>
                  <a:rPr lang="en-US" altLang="zh-CN" dirty="0"/>
                  <a:t>By definition,  </a:t>
                </a:r>
                <a:endParaRPr lang="en-US" altLang="zh-CN"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𝐸</m:t>
                      </m:r>
                      <m:d>
                        <m:dPr>
                          <m:begChr m:val="["/>
                          <m:endChr m:val="]"/>
                          <m:ctrlPr>
                            <a:rPr lang="en-US" altLang="zh-CN" i="1">
                              <a:latin typeface="Cambria Math" panose="02040503050406030204" pitchFamily="18" charset="0"/>
                              <a:ea typeface="Cambria Math" panose="02040503050406030204" pitchFamily="18" charset="0"/>
                            </a:rPr>
                          </m:ctrlPr>
                        </m:dPr>
                        <m:e>
                          <m:sSub>
                            <m:sSubPr>
                              <m:ctrlPr>
                                <a:rPr lang="en-US" altLang="zh-CN" i="1">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𝛿</m:t>
                              </m:r>
                            </m:e>
                            <m:sub>
                              <m:r>
                                <a:rPr lang="en-US" altLang="zh-CN" i="1">
                                  <a:latin typeface="Cambria Math" panose="02040503050406030204" pitchFamily="18" charset="0"/>
                                  <a:ea typeface="Cambria Math" panose="02040503050406030204" pitchFamily="18" charset="0"/>
                                </a:rPr>
                                <m:t>𝛾</m:t>
                              </m:r>
                            </m:sub>
                          </m:sSub>
                          <m:d>
                            <m:dPr>
                              <m:ctrlPr>
                                <a:rPr lang="en-US" altLang="zh-CN" i="1">
                                  <a:latin typeface="Cambria Math" panose="02040503050406030204" pitchFamily="18" charset="0"/>
                                  <a:ea typeface="Cambria Math" panose="02040503050406030204" pitchFamily="18" charset="0"/>
                                </a:rPr>
                              </m:ctrlPr>
                            </m:dPr>
                            <m:e>
                              <m:r>
                                <a:rPr lang="en-US" altLang="zh-CN" i="1">
                                  <a:latin typeface="Cambria Math" panose="02040503050406030204" pitchFamily="18" charset="0"/>
                                  <a:ea typeface="Cambria Math" panose="02040503050406030204" pitchFamily="18" charset="0"/>
                                </a:rPr>
                                <m:t>𝑠</m:t>
                              </m:r>
                            </m:e>
                          </m:d>
                        </m:e>
                      </m:d>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𝐸</m:t>
                      </m:r>
                      <m:d>
                        <m:dPr>
                          <m:begChr m:val="["/>
                          <m:endChr m:val="]"/>
                          <m:ctrlPr>
                            <a:rPr lang="en-US" altLang="zh-CN" b="0" i="1" smtClean="0">
                              <a:latin typeface="Cambria Math" panose="02040503050406030204" pitchFamily="18" charset="0"/>
                              <a:ea typeface="Cambria Math" panose="02040503050406030204" pitchFamily="18" charset="0"/>
                            </a:rPr>
                          </m:ctrlPr>
                        </m:dPr>
                        <m:e>
                          <m:r>
                            <a:rPr lang="en-US" altLang="zh-CN" i="1">
                              <a:latin typeface="Cambria Math" panose="02040503050406030204" pitchFamily="18" charset="0"/>
                            </a:rPr>
                            <m:t>𝛾</m:t>
                          </m:r>
                          <m:d>
                            <m:dPr>
                              <m:ctrlPr>
                                <a:rPr lang="en-US" altLang="zh-CN" i="1">
                                  <a:latin typeface="Cambria Math" panose="02040503050406030204" pitchFamily="18" charset="0"/>
                                </a:rPr>
                              </m:ctrlPr>
                            </m:dPr>
                            <m:e>
                              <m:r>
                                <a:rPr lang="en-US" altLang="zh-CN" b="0" i="1" smtClean="0">
                                  <a:latin typeface="Cambria Math" panose="02040503050406030204" pitchFamily="18" charset="0"/>
                                </a:rPr>
                                <m:t>𝑠</m:t>
                              </m:r>
                            </m:e>
                          </m:d>
                          <m:r>
                            <a:rPr lang="en-US" altLang="zh-CN" i="1">
                              <a:latin typeface="Cambria Math" panose="02040503050406030204" pitchFamily="18" charset="0"/>
                            </a:rPr>
                            <m:t>𝜇</m:t>
                          </m:r>
                          <m:d>
                            <m:dPr>
                              <m:ctrlPr>
                                <a:rPr lang="en-US" altLang="zh-CN" i="1">
                                  <a:latin typeface="Cambria Math" panose="02040503050406030204" pitchFamily="18" charset="0"/>
                                </a:rPr>
                              </m:ctrlPr>
                            </m:dPr>
                            <m:e>
                              <m:r>
                                <a:rPr lang="en-US" altLang="zh-CN" b="0" i="1" smtClean="0">
                                  <a:latin typeface="Cambria Math" panose="02040503050406030204" pitchFamily="18" charset="0"/>
                                </a:rPr>
                                <m:t>𝑠</m:t>
                              </m:r>
                            </m:e>
                          </m:d>
                        </m:e>
                      </m:d>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𝑟</m:t>
                      </m:r>
                      <m:r>
                        <a:rPr lang="en-US" altLang="zh-CN" b="0" i="1"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𝐸</m:t>
                      </m:r>
                      <m:r>
                        <a:rPr lang="en-US" altLang="zh-CN" i="1" smtClean="0">
                          <a:solidFill>
                            <a:srgbClr val="191B0E"/>
                          </a:solidFill>
                          <a:latin typeface="Cambria Math" panose="02040503050406030204" pitchFamily="18" charset="0"/>
                        </a:rPr>
                        <m:t> </m:t>
                      </m:r>
                      <m:d>
                        <m:dPr>
                          <m:begChr m:val="{"/>
                          <m:endChr m:val="}"/>
                          <m:ctrlPr>
                            <a:rPr lang="en-US" altLang="zh-CN" b="0" i="1" smtClean="0">
                              <a:solidFill>
                                <a:srgbClr val="191B0E"/>
                              </a:solidFill>
                              <a:latin typeface="Cambria Math" panose="02040503050406030204" pitchFamily="18" charset="0"/>
                            </a:rPr>
                          </m:ctrlPr>
                        </m:dPr>
                        <m:e>
                          <m:f>
                            <m:fPr>
                              <m:ctrlPr>
                                <a:rPr lang="en-US" altLang="zh-CN" i="1">
                                  <a:solidFill>
                                    <a:srgbClr val="191B0E"/>
                                  </a:solidFill>
                                  <a:latin typeface="Cambria Math" panose="02040503050406030204" pitchFamily="18" charset="0"/>
                                </a:rPr>
                              </m:ctrlPr>
                            </m:fPr>
                            <m:num>
                              <m:r>
                                <a:rPr lang="en-US" altLang="zh-CN" b="0" i="1" smtClean="0">
                                  <a:solidFill>
                                    <a:srgbClr val="191B0E"/>
                                  </a:solidFill>
                                  <a:latin typeface="Cambria Math" panose="02040503050406030204" pitchFamily="18" charset="0"/>
                                </a:rPr>
                                <m:t>𝛾</m:t>
                              </m:r>
                              <m:d>
                                <m:dPr>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𝑠</m:t>
                                  </m:r>
                                </m:e>
                              </m:d>
                              <m:r>
                                <a:rPr lang="en-US" altLang="zh-CN" i="1">
                                  <a:solidFill>
                                    <a:srgbClr val="191B0E"/>
                                  </a:solidFill>
                                  <a:latin typeface="Cambria Math" panose="02040503050406030204" pitchFamily="18" charset="0"/>
                                </a:rPr>
                                <m:t>𝑉</m:t>
                              </m:r>
                              <m:d>
                                <m:dPr>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𝑠</m:t>
                                  </m:r>
                                </m:e>
                              </m:d>
                              <m:r>
                                <a:rPr lang="en-US" altLang="zh-CN" b="0" i="1" smtClean="0">
                                  <a:solidFill>
                                    <a:srgbClr val="191B0E"/>
                                  </a:solidFill>
                                  <a:latin typeface="Cambria Math" panose="02040503050406030204" pitchFamily="18" charset="0"/>
                                </a:rPr>
                                <m:t>𝛼</m:t>
                              </m:r>
                            </m:num>
                            <m:den>
                              <m:r>
                                <a:rPr lang="en-US" altLang="zh-CN" i="1">
                                  <a:solidFill>
                                    <a:srgbClr val="191B0E"/>
                                  </a:solidFill>
                                  <a:latin typeface="Cambria Math" panose="02040503050406030204" pitchFamily="18" charset="0"/>
                                </a:rPr>
                                <m:t>𝛼</m:t>
                              </m:r>
                              <m:r>
                                <a:rPr lang="en-US" altLang="zh-CN" i="1">
                                  <a:solidFill>
                                    <a:srgbClr val="191B0E"/>
                                  </a:solidFill>
                                  <a:latin typeface="Cambria Math" panose="02040503050406030204" pitchFamily="18" charset="0"/>
                                </a:rPr>
                                <m:t>𝑉</m:t>
                              </m:r>
                              <m:d>
                                <m:dPr>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𝑠</m:t>
                                  </m:r>
                                </m:e>
                              </m:d>
                              <m:r>
                                <a:rPr lang="en-US" altLang="zh-CN" i="1">
                                  <a:solidFill>
                                    <a:srgbClr val="191B0E"/>
                                  </a:solidFill>
                                  <a:latin typeface="Cambria Math" panose="02040503050406030204" pitchFamily="18" charset="0"/>
                                </a:rPr>
                                <m:t>𝛼</m:t>
                              </m:r>
                            </m:den>
                          </m:f>
                          <m:d>
                            <m:dPr>
                              <m:begChr m:val="["/>
                              <m:endChr m:val="]"/>
                              <m:ctrlPr>
                                <a:rPr lang="en-US" altLang="zh-CN" b="0" i="1" smtClean="0">
                                  <a:solidFill>
                                    <a:srgbClr val="191B0E"/>
                                  </a:solidFill>
                                  <a:latin typeface="Cambria Math" panose="02040503050406030204" pitchFamily="18" charset="0"/>
                                </a:rPr>
                              </m:ctrlPr>
                            </m:dPr>
                            <m:e>
                              <m:r>
                                <a:rPr lang="en-US" altLang="zh-CN" b="0" i="1" smtClean="0">
                                  <a:solidFill>
                                    <a:srgbClr val="191B0E"/>
                                  </a:solidFill>
                                  <a:latin typeface="Cambria Math" panose="02040503050406030204" pitchFamily="18" charset="0"/>
                                </a:rPr>
                                <m:t>𝛼𝜇</m:t>
                              </m:r>
                              <m:d>
                                <m:dPr>
                                  <m:ctrlPr>
                                    <a:rPr lang="en-US" altLang="zh-CN" b="0" i="1" smtClean="0">
                                      <a:solidFill>
                                        <a:srgbClr val="191B0E"/>
                                      </a:solidFill>
                                      <a:latin typeface="Cambria Math" panose="02040503050406030204" pitchFamily="18" charset="0"/>
                                    </a:rPr>
                                  </m:ctrlPr>
                                </m:dPr>
                                <m:e>
                                  <m:r>
                                    <a:rPr lang="en-US" altLang="zh-CN" b="0" i="1" smtClean="0">
                                      <a:solidFill>
                                        <a:srgbClr val="191B0E"/>
                                      </a:solidFill>
                                      <a:latin typeface="Cambria Math" panose="02040503050406030204" pitchFamily="18" charset="0"/>
                                    </a:rPr>
                                    <m:t>𝑠</m:t>
                                  </m:r>
                                </m:e>
                              </m:d>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𝑟</m:t>
                              </m:r>
                            </m:e>
                          </m:d>
                        </m:e>
                      </m:d>
                    </m:oMath>
                  </m:oMathPara>
                </a14:m>
                <a:endParaRPr lang="en-US" altLang="zh-CN" b="0" dirty="0">
                  <a:solidFill>
                    <a:srgbClr val="191B0E"/>
                  </a:solidFill>
                </a:endParaRPr>
              </a:p>
              <a:p>
                <a:pPr marL="0" indent="0">
                  <a:buNone/>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𝐸</m:t>
                      </m:r>
                      <m:d>
                        <m:dPr>
                          <m:begChr m:val="["/>
                          <m:endChr m:val="]"/>
                          <m:ctrlPr>
                            <a:rPr lang="en-US" altLang="zh-CN" i="1">
                              <a:latin typeface="Cambria Math" panose="02040503050406030204" pitchFamily="18" charset="0"/>
                              <a:ea typeface="Cambria Math" panose="02040503050406030204" pitchFamily="18" charset="0"/>
                            </a:rPr>
                          </m:ctrlPr>
                        </m:dPr>
                        <m:e>
                          <m:r>
                            <a:rPr lang="en-US" altLang="zh-CN" i="1">
                              <a:latin typeface="Cambria Math" panose="02040503050406030204" pitchFamily="18" charset="0"/>
                            </a:rPr>
                            <m:t>𝛾</m:t>
                          </m:r>
                          <m:d>
                            <m:dPr>
                              <m:ctrlPr>
                                <a:rPr lang="en-US" altLang="zh-CN" i="1">
                                  <a:latin typeface="Cambria Math" panose="02040503050406030204" pitchFamily="18" charset="0"/>
                                </a:rPr>
                              </m:ctrlPr>
                            </m:dPr>
                            <m:e>
                              <m:r>
                                <a:rPr lang="en-US" altLang="zh-CN" i="1">
                                  <a:latin typeface="Cambria Math" panose="02040503050406030204" pitchFamily="18" charset="0"/>
                                </a:rPr>
                                <m:t>𝑠</m:t>
                              </m:r>
                            </m:e>
                          </m:d>
                          <m:r>
                            <a:rPr lang="en-US" altLang="zh-CN" i="1">
                              <a:latin typeface="Cambria Math" panose="02040503050406030204" pitchFamily="18" charset="0"/>
                            </a:rPr>
                            <m:t>𝜇</m:t>
                          </m:r>
                          <m:d>
                            <m:dPr>
                              <m:ctrlPr>
                                <a:rPr lang="en-US" altLang="zh-CN" i="1">
                                  <a:latin typeface="Cambria Math" panose="02040503050406030204" pitchFamily="18" charset="0"/>
                                </a:rPr>
                              </m:ctrlPr>
                            </m:dPr>
                            <m:e>
                              <m:r>
                                <a:rPr lang="en-US" altLang="zh-CN" i="1">
                                  <a:latin typeface="Cambria Math" panose="02040503050406030204" pitchFamily="18" charset="0"/>
                                </a:rPr>
                                <m:t>𝑠</m:t>
                              </m:r>
                            </m:e>
                          </m:d>
                        </m:e>
                      </m:d>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𝑟</m:t>
                      </m:r>
                      <m:r>
                        <a:rPr lang="en-US" altLang="zh-CN" i="1">
                          <a:solidFill>
                            <a:srgbClr val="191B0E"/>
                          </a:solidFill>
                          <a:latin typeface="Cambria Math" panose="02040503050406030204" pitchFamily="18" charset="0"/>
                        </a:rPr>
                        <m:t>−</m:t>
                      </m:r>
                      <m:f>
                        <m:fPr>
                          <m:ctrlPr>
                            <a:rPr lang="en-US" altLang="zh-CN" i="1">
                              <a:solidFill>
                                <a:srgbClr val="191B0E"/>
                              </a:solidFill>
                              <a:latin typeface="Cambria Math" panose="02040503050406030204" pitchFamily="18" charset="0"/>
                            </a:rPr>
                          </m:ctrlPr>
                        </m:fPr>
                        <m:num>
                          <m:r>
                            <a:rPr lang="en-US" altLang="zh-CN" b="0" i="1" smtClean="0">
                              <a:solidFill>
                                <a:srgbClr val="191B0E"/>
                              </a:solidFill>
                              <a:latin typeface="Cambria Math" panose="02040503050406030204" pitchFamily="18" charset="0"/>
                            </a:rPr>
                            <m:t>𝐸</m:t>
                          </m:r>
                          <m:r>
                            <a:rPr lang="en-US" altLang="zh-CN" b="0" i="1" smtClean="0">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𝛾</m:t>
                          </m:r>
                          <m:d>
                            <m:dPr>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𝑠</m:t>
                              </m:r>
                            </m:e>
                          </m:d>
                          <m:r>
                            <a:rPr lang="en-US" altLang="zh-CN" i="1">
                              <a:solidFill>
                                <a:srgbClr val="191B0E"/>
                              </a:solidFill>
                              <a:latin typeface="Cambria Math" panose="02040503050406030204" pitchFamily="18" charset="0"/>
                            </a:rPr>
                            <m:t>𝑉</m:t>
                          </m:r>
                          <m:d>
                            <m:dPr>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𝑠</m:t>
                              </m:r>
                            </m:e>
                          </m:d>
                          <m:r>
                            <a:rPr lang="en-US" altLang="zh-CN" i="1">
                              <a:solidFill>
                                <a:srgbClr val="191B0E"/>
                              </a:solidFill>
                              <a:latin typeface="Cambria Math" panose="02040503050406030204" pitchFamily="18" charset="0"/>
                            </a:rPr>
                            <m:t>𝛼</m:t>
                          </m:r>
                          <m:r>
                            <a:rPr lang="en-US" altLang="zh-CN" b="0" i="1" smtClean="0">
                              <a:solidFill>
                                <a:srgbClr val="191B0E"/>
                              </a:solidFill>
                              <a:latin typeface="Cambria Math" panose="02040503050406030204" pitchFamily="18" charset="0"/>
                            </a:rPr>
                            <m:t>]</m:t>
                          </m:r>
                        </m:num>
                        <m:den>
                          <m:r>
                            <a:rPr lang="en-US" altLang="zh-CN" i="1">
                              <a:solidFill>
                                <a:srgbClr val="191B0E"/>
                              </a:solidFill>
                              <a:latin typeface="Cambria Math" panose="02040503050406030204" pitchFamily="18" charset="0"/>
                            </a:rPr>
                            <m:t>𝛼</m:t>
                          </m:r>
                          <m:r>
                            <a:rPr lang="en-US" altLang="zh-CN" i="1">
                              <a:solidFill>
                                <a:srgbClr val="191B0E"/>
                              </a:solidFill>
                              <a:latin typeface="Cambria Math" panose="02040503050406030204" pitchFamily="18" charset="0"/>
                            </a:rPr>
                            <m:t>𝑉</m:t>
                          </m:r>
                          <m:r>
                            <a:rPr lang="en-US" altLang="zh-CN" i="1">
                              <a:solidFill>
                                <a:srgbClr val="191B0E"/>
                              </a:solidFill>
                              <a:latin typeface="Cambria Math" panose="02040503050406030204" pitchFamily="18" charset="0"/>
                            </a:rPr>
                            <m:t>𝛼</m:t>
                          </m:r>
                        </m:den>
                      </m:f>
                      <m:d>
                        <m:dPr>
                          <m:begChr m:val="["/>
                          <m:endChr m:val="]"/>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𝛼𝜇</m:t>
                          </m:r>
                          <m:d>
                            <m:dPr>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𝑠</m:t>
                              </m:r>
                            </m:e>
                          </m:d>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𝑟</m:t>
                          </m:r>
                        </m:e>
                      </m:d>
                    </m:oMath>
                  </m:oMathPara>
                </a14:m>
                <a:endParaRPr lang="en-US" altLang="zh-CN" b="0" dirty="0">
                  <a:solidFill>
                    <a:srgbClr val="191B0E"/>
                  </a:solidFill>
                </a:endParaRPr>
              </a:p>
              <a:p>
                <a:pPr marL="0" indent="0">
                  <a:buNone/>
                </a:pPr>
                <a:r>
                  <a:rPr lang="en-US" altLang="zh-CN" dirty="0">
                    <a:solidFill>
                      <a:srgbClr val="191B0E"/>
                    </a:solidFill>
                  </a:rPr>
                  <a:t>Since </a:t>
                </a:r>
                <a14:m>
                  <m:oMath xmlns:m="http://schemas.openxmlformats.org/officeDocument/2006/math">
                    <m:r>
                      <a:rPr lang="en-US" altLang="zh-CN" b="0" i="1" smtClean="0">
                        <a:solidFill>
                          <a:srgbClr val="191B0E"/>
                        </a:solidFill>
                        <a:latin typeface="Cambria Math" panose="02040503050406030204" pitchFamily="18" charset="0"/>
                      </a:rPr>
                      <m:t>𝑣𝑎𝑟</m:t>
                    </m:r>
                    <m:d>
                      <m:dPr>
                        <m:ctrlPr>
                          <a:rPr lang="en-US" altLang="zh-CN" b="0" i="1" smtClean="0">
                            <a:solidFill>
                              <a:srgbClr val="191B0E"/>
                            </a:solidFill>
                            <a:latin typeface="Cambria Math" panose="02040503050406030204" pitchFamily="18" charset="0"/>
                          </a:rPr>
                        </m:ctrlPr>
                      </m:dPr>
                      <m:e>
                        <m:r>
                          <a:rPr lang="en-US" altLang="zh-CN" b="0" i="1" smtClean="0">
                            <a:solidFill>
                              <a:srgbClr val="191B0E"/>
                            </a:solidFill>
                            <a:latin typeface="Cambria Math" panose="02040503050406030204" pitchFamily="18" charset="0"/>
                          </a:rPr>
                          <m:t>𝛼</m:t>
                        </m:r>
                        <m:r>
                          <a:rPr lang="en-US" altLang="zh-CN" b="0" i="1" smtClean="0">
                            <a:solidFill>
                              <a:srgbClr val="191B0E"/>
                            </a:solidFill>
                            <a:latin typeface="Cambria Math" panose="02040503050406030204" pitchFamily="18" charset="0"/>
                          </a:rPr>
                          <m:t>𝑥</m:t>
                        </m:r>
                      </m:e>
                    </m:d>
                    <m:r>
                      <a:rPr lang="en-US" altLang="zh-CN" b="0" i="1" smtClean="0">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𝛼</m:t>
                    </m:r>
                    <m:r>
                      <a:rPr lang="en-US" altLang="zh-CN" i="1">
                        <a:solidFill>
                          <a:srgbClr val="191B0E"/>
                        </a:solidFill>
                        <a:latin typeface="Cambria Math" panose="02040503050406030204" pitchFamily="18" charset="0"/>
                      </a:rPr>
                      <m:t>𝑉</m:t>
                    </m:r>
                    <m:r>
                      <a:rPr lang="en-US" altLang="zh-CN" i="1">
                        <a:solidFill>
                          <a:srgbClr val="191B0E"/>
                        </a:solidFill>
                        <a:latin typeface="Cambria Math" panose="02040503050406030204" pitchFamily="18" charset="0"/>
                      </a:rPr>
                      <m:t>𝛼</m:t>
                    </m:r>
                    <m:r>
                      <a:rPr lang="en-US" altLang="zh-CN" b="0" i="0" smtClean="0">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𝛼</m:t>
                    </m:r>
                    <m:r>
                      <m:rPr>
                        <m:sty m:val="p"/>
                      </m:rPr>
                      <a:rPr lang="en-US" altLang="zh-CN" b="0" i="0" smtClean="0">
                        <a:solidFill>
                          <a:srgbClr val="191B0E"/>
                        </a:solidFill>
                        <a:latin typeface="Cambria Math" panose="02040503050406030204" pitchFamily="18" charset="0"/>
                      </a:rPr>
                      <m:t>Ω</m:t>
                    </m:r>
                    <m:r>
                      <a:rPr lang="en-US" altLang="zh-CN" i="1">
                        <a:solidFill>
                          <a:srgbClr val="191B0E"/>
                        </a:solidFill>
                        <a:latin typeface="Cambria Math" panose="02040503050406030204" pitchFamily="18" charset="0"/>
                      </a:rPr>
                      <m:t>𝛼</m:t>
                    </m:r>
                    <m:r>
                      <a:rPr lang="en-US" altLang="zh-CN" b="0" i="1" smtClean="0">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𝛼</m:t>
                    </m:r>
                    <m:r>
                      <a:rPr lang="en-US" altLang="zh-CN" i="1">
                        <a:solidFill>
                          <a:srgbClr val="191B0E"/>
                        </a:solidFill>
                        <a:latin typeface="Cambria Math" panose="02040503050406030204" pitchFamily="18" charset="0"/>
                      </a:rPr>
                      <m:t>𝑉</m:t>
                    </m:r>
                    <m:r>
                      <a:rPr lang="en-US" altLang="zh-CN" i="1">
                        <a:solidFill>
                          <a:srgbClr val="191B0E"/>
                        </a:solidFill>
                        <a:latin typeface="Cambria Math" panose="02040503050406030204" pitchFamily="18" charset="0"/>
                      </a:rPr>
                      <m:t>𝛼</m:t>
                    </m:r>
                  </m:oMath>
                </a14:m>
                <a:r>
                  <a:rPr lang="en-US" altLang="zh-CN" b="0" dirty="0">
                    <a:solidFill>
                      <a:srgbClr val="191B0E"/>
                    </a:solidFill>
                  </a:rPr>
                  <a:t>, </a:t>
                </a:r>
                <a14:m>
                  <m:oMath xmlns:m="http://schemas.openxmlformats.org/officeDocument/2006/math">
                    <m:r>
                      <a:rPr lang="en-US" altLang="zh-CN" b="0" i="1" smtClean="0">
                        <a:solidFill>
                          <a:srgbClr val="191B0E"/>
                        </a:solidFill>
                        <a:latin typeface="Cambria Math" panose="02040503050406030204" pitchFamily="18" charset="0"/>
                      </a:rPr>
                      <m:t>𝑐𝑜𝑣</m:t>
                    </m:r>
                    <m:d>
                      <m:dPr>
                        <m:ctrlPr>
                          <a:rPr lang="en-US" altLang="zh-CN" b="0" i="1" smtClean="0">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𝛼</m:t>
                        </m:r>
                        <m:r>
                          <a:rPr lang="en-US" altLang="zh-CN" i="1">
                            <a:solidFill>
                              <a:srgbClr val="191B0E"/>
                            </a:solidFill>
                            <a:latin typeface="Cambria Math" panose="02040503050406030204" pitchFamily="18" charset="0"/>
                          </a:rPr>
                          <m:t>𝑥</m:t>
                        </m:r>
                        <m:r>
                          <a:rPr lang="en-US" altLang="zh-CN" b="0" i="1"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𝛾</m:t>
                        </m:r>
                        <m:d>
                          <m:dPr>
                            <m:ctrlPr>
                              <a:rPr lang="en-US" altLang="zh-CN" b="0" i="1" smtClean="0">
                                <a:solidFill>
                                  <a:srgbClr val="191B0E"/>
                                </a:solidFill>
                                <a:latin typeface="Cambria Math" panose="02040503050406030204" pitchFamily="18" charset="0"/>
                              </a:rPr>
                            </m:ctrlPr>
                          </m:dPr>
                          <m:e>
                            <m:r>
                              <a:rPr lang="en-US" altLang="zh-CN" b="0" i="1" smtClean="0">
                                <a:solidFill>
                                  <a:srgbClr val="191B0E"/>
                                </a:solidFill>
                                <a:latin typeface="Cambria Math" panose="02040503050406030204" pitchFamily="18" charset="0"/>
                              </a:rPr>
                              <m:t>𝑠</m:t>
                            </m:r>
                          </m:e>
                        </m:d>
                        <m:r>
                          <a:rPr lang="en-US" altLang="zh-CN" b="0" i="1" smtClean="0">
                            <a:solidFill>
                              <a:srgbClr val="191B0E"/>
                            </a:solidFill>
                            <a:latin typeface="Cambria Math" panose="02040503050406030204" pitchFamily="18" charset="0"/>
                          </a:rPr>
                          <m:t>𝑥</m:t>
                        </m:r>
                      </m:e>
                    </m:d>
                    <m:r>
                      <a:rPr lang="en-US" altLang="zh-CN" b="0" i="1"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𝐸</m:t>
                    </m:r>
                    <m:r>
                      <a:rPr lang="en-US" altLang="zh-CN" b="0" i="1"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𝛼</m:t>
                    </m:r>
                    <m:r>
                      <a:rPr lang="en-US" altLang="zh-CN" b="0" i="1" smtClean="0">
                        <a:solidFill>
                          <a:srgbClr val="191B0E"/>
                        </a:solidFill>
                        <a:latin typeface="Cambria Math" panose="02040503050406030204" pitchFamily="18" charset="0"/>
                      </a:rPr>
                      <m:t>𝑉</m:t>
                    </m:r>
                    <m:d>
                      <m:dPr>
                        <m:ctrlPr>
                          <a:rPr lang="en-US" altLang="zh-CN" b="0" i="1" smtClean="0">
                            <a:solidFill>
                              <a:srgbClr val="191B0E"/>
                            </a:solidFill>
                            <a:latin typeface="Cambria Math" panose="02040503050406030204" pitchFamily="18" charset="0"/>
                          </a:rPr>
                        </m:ctrlPr>
                      </m:dPr>
                      <m:e>
                        <m:r>
                          <a:rPr lang="en-US" altLang="zh-CN" b="0" i="1" smtClean="0">
                            <a:solidFill>
                              <a:srgbClr val="191B0E"/>
                            </a:solidFill>
                            <a:latin typeface="Cambria Math" panose="02040503050406030204" pitchFamily="18" charset="0"/>
                          </a:rPr>
                          <m:t>𝑠</m:t>
                        </m:r>
                      </m:e>
                    </m:d>
                    <m:r>
                      <a:rPr lang="en-US" altLang="zh-CN" b="0" i="1" smtClean="0">
                        <a:solidFill>
                          <a:srgbClr val="191B0E"/>
                        </a:solidFill>
                        <a:latin typeface="Cambria Math" panose="02040503050406030204" pitchFamily="18" charset="0"/>
                      </a:rPr>
                      <m:t>𝛾</m:t>
                    </m:r>
                    <m:r>
                      <a:rPr lang="en-US" altLang="zh-CN" b="0" i="1"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𝑠</m:t>
                    </m:r>
                    <m:r>
                      <a:rPr lang="en-US" altLang="zh-CN" b="0" i="1" smtClean="0">
                        <a:solidFill>
                          <a:srgbClr val="191B0E"/>
                        </a:solidFill>
                        <a:latin typeface="Cambria Math" panose="02040503050406030204" pitchFamily="18" charset="0"/>
                      </a:rPr>
                      <m:t>)]</m:t>
                    </m:r>
                  </m:oMath>
                </a14:m>
                <a:endParaRPr lang="en-US" altLang="zh-CN" b="0" dirty="0">
                  <a:solidFill>
                    <a:srgbClr val="191B0E"/>
                  </a:solidFill>
                </a:endParaRPr>
              </a:p>
              <a:p>
                <a:pPr marL="0" indent="0" algn="ctr">
                  <a:buNone/>
                </a:pPr>
                <a14:m>
                  <m:oMath xmlns:m="http://schemas.openxmlformats.org/officeDocument/2006/math">
                    <m:r>
                      <a:rPr lang="en-US" altLang="zh-CN" i="1">
                        <a:latin typeface="Cambria Math" panose="02040503050406030204" pitchFamily="18" charset="0"/>
                      </a:rPr>
                      <m:t>𝐸</m:t>
                    </m:r>
                    <m:d>
                      <m:dPr>
                        <m:begChr m:val="["/>
                        <m:endChr m:val="]"/>
                        <m:ctrlPr>
                          <a:rPr lang="en-US" altLang="zh-CN" i="1">
                            <a:latin typeface="Cambria Math" panose="02040503050406030204" pitchFamily="18" charset="0"/>
                            <a:ea typeface="Cambria Math" panose="02040503050406030204" pitchFamily="18" charset="0"/>
                          </a:rPr>
                        </m:ctrlPr>
                      </m:dPr>
                      <m:e>
                        <m:sSub>
                          <m:sSubPr>
                            <m:ctrlPr>
                              <a:rPr lang="en-US" altLang="zh-CN" i="1">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𝛿</m:t>
                            </m:r>
                          </m:e>
                          <m:sub>
                            <m:r>
                              <a:rPr lang="en-US" altLang="zh-CN" i="1">
                                <a:latin typeface="Cambria Math" panose="02040503050406030204" pitchFamily="18" charset="0"/>
                                <a:ea typeface="Cambria Math" panose="02040503050406030204" pitchFamily="18" charset="0"/>
                              </a:rPr>
                              <m:t>𝛾</m:t>
                            </m:r>
                          </m:sub>
                        </m:sSub>
                        <m:d>
                          <m:dPr>
                            <m:ctrlPr>
                              <a:rPr lang="en-US" altLang="zh-CN" i="1">
                                <a:latin typeface="Cambria Math" panose="02040503050406030204" pitchFamily="18" charset="0"/>
                                <a:ea typeface="Cambria Math" panose="02040503050406030204" pitchFamily="18" charset="0"/>
                              </a:rPr>
                            </m:ctrlPr>
                          </m:dPr>
                          <m:e>
                            <m:r>
                              <a:rPr lang="en-US" altLang="zh-CN" i="1">
                                <a:latin typeface="Cambria Math" panose="02040503050406030204" pitchFamily="18" charset="0"/>
                                <a:ea typeface="Cambria Math" panose="02040503050406030204" pitchFamily="18" charset="0"/>
                              </a:rPr>
                              <m:t>𝑠</m:t>
                            </m:r>
                          </m:e>
                        </m:d>
                      </m:e>
                    </m:d>
                    <m:r>
                      <a:rPr lang="en-US" altLang="zh-CN" i="1">
                        <a:latin typeface="Cambria Math" panose="02040503050406030204" pitchFamily="18" charset="0"/>
                        <a:ea typeface="Cambria Math" panose="02040503050406030204" pitchFamily="18" charset="0"/>
                      </a:rPr>
                      <m:t>=</m:t>
                    </m:r>
                  </m:oMath>
                </a14:m>
                <a:r>
                  <a:rPr lang="en-US" altLang="zh-CN" dirty="0">
                    <a:ea typeface="Cambria Math" panose="02040503050406030204" pitchFamily="18" charset="0"/>
                  </a:rPr>
                  <a:t> </a:t>
                </a:r>
                <a14:m>
                  <m:oMath xmlns:m="http://schemas.openxmlformats.org/officeDocument/2006/math">
                    <m:r>
                      <a:rPr lang="en-US" altLang="zh-CN" i="1">
                        <a:latin typeface="Cambria Math" panose="02040503050406030204" pitchFamily="18" charset="0"/>
                        <a:ea typeface="Cambria Math" panose="02040503050406030204" pitchFamily="18" charset="0"/>
                      </a:rPr>
                      <m:t>𝐸</m:t>
                    </m:r>
                    <m:d>
                      <m:dPr>
                        <m:begChr m:val="["/>
                        <m:endChr m:val="]"/>
                        <m:ctrlPr>
                          <a:rPr lang="en-US" altLang="zh-CN" i="1">
                            <a:latin typeface="Cambria Math" panose="02040503050406030204" pitchFamily="18" charset="0"/>
                            <a:ea typeface="Cambria Math" panose="02040503050406030204" pitchFamily="18" charset="0"/>
                          </a:rPr>
                        </m:ctrlPr>
                      </m:dPr>
                      <m:e>
                        <m:r>
                          <a:rPr lang="en-US" altLang="zh-CN" i="1">
                            <a:latin typeface="Cambria Math" panose="02040503050406030204" pitchFamily="18" charset="0"/>
                          </a:rPr>
                          <m:t>𝛾</m:t>
                        </m:r>
                        <m:d>
                          <m:dPr>
                            <m:ctrlPr>
                              <a:rPr lang="en-US" altLang="zh-CN" i="1">
                                <a:latin typeface="Cambria Math" panose="02040503050406030204" pitchFamily="18" charset="0"/>
                              </a:rPr>
                            </m:ctrlPr>
                          </m:dPr>
                          <m:e>
                            <m:r>
                              <a:rPr lang="en-US" altLang="zh-CN" i="1">
                                <a:latin typeface="Cambria Math" panose="02040503050406030204" pitchFamily="18" charset="0"/>
                              </a:rPr>
                              <m:t>𝑠</m:t>
                            </m:r>
                          </m:e>
                        </m:d>
                        <m:r>
                          <a:rPr lang="en-US" altLang="zh-CN" i="1">
                            <a:latin typeface="Cambria Math" panose="02040503050406030204" pitchFamily="18" charset="0"/>
                          </a:rPr>
                          <m:t>𝜇</m:t>
                        </m:r>
                        <m:d>
                          <m:dPr>
                            <m:ctrlPr>
                              <a:rPr lang="en-US" altLang="zh-CN" i="1">
                                <a:latin typeface="Cambria Math" panose="02040503050406030204" pitchFamily="18" charset="0"/>
                              </a:rPr>
                            </m:ctrlPr>
                          </m:dPr>
                          <m:e>
                            <m:r>
                              <a:rPr lang="en-US" altLang="zh-CN" i="1">
                                <a:latin typeface="Cambria Math" panose="02040503050406030204" pitchFamily="18" charset="0"/>
                              </a:rPr>
                              <m:t>𝑠</m:t>
                            </m:r>
                          </m:e>
                        </m:d>
                      </m:e>
                    </m:d>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𝑟</m:t>
                    </m:r>
                    <m:r>
                      <a:rPr lang="en-US" altLang="zh-CN" i="1">
                        <a:solidFill>
                          <a:srgbClr val="191B0E"/>
                        </a:solidFill>
                        <a:latin typeface="Cambria Math" panose="02040503050406030204" pitchFamily="18" charset="0"/>
                      </a:rPr>
                      <m:t>−</m:t>
                    </m:r>
                    <m:f>
                      <m:fPr>
                        <m:ctrlPr>
                          <a:rPr lang="en-US" altLang="zh-CN" i="1" smtClean="0">
                            <a:solidFill>
                              <a:srgbClr val="191B0E"/>
                            </a:solidFill>
                            <a:latin typeface="Cambria Math" panose="02040503050406030204" pitchFamily="18" charset="0"/>
                          </a:rPr>
                        </m:ctrlPr>
                      </m:fPr>
                      <m:num>
                        <m:r>
                          <a:rPr lang="en-US" altLang="zh-CN" b="0" i="1" smtClean="0">
                            <a:solidFill>
                              <a:srgbClr val="191B0E"/>
                            </a:solidFill>
                            <a:latin typeface="Cambria Math" panose="02040503050406030204" pitchFamily="18" charset="0"/>
                          </a:rPr>
                          <m:t>𝑐𝑜𝑣</m:t>
                        </m:r>
                        <m:r>
                          <a:rPr lang="en-US" altLang="zh-CN" i="1">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𝛼</m:t>
                        </m:r>
                        <m:acc>
                          <m:accPr>
                            <m:chr m:val="̃"/>
                            <m:ctrlPr>
                              <a:rPr lang="en-US" altLang="zh-CN" b="0" i="1" smtClean="0">
                                <a:solidFill>
                                  <a:srgbClr val="191B0E"/>
                                </a:solidFill>
                                <a:latin typeface="Cambria Math" panose="02040503050406030204" pitchFamily="18" charset="0"/>
                                <a:ea typeface="Cambria Math" panose="02040503050406030204" pitchFamily="18" charset="0"/>
                              </a:rPr>
                            </m:ctrlPr>
                          </m:accPr>
                          <m:e>
                            <m:r>
                              <a:rPr lang="en-US" altLang="zh-CN" b="0" i="1" smtClean="0">
                                <a:solidFill>
                                  <a:srgbClr val="191B0E"/>
                                </a:solidFill>
                                <a:latin typeface="Cambria Math" panose="02040503050406030204" pitchFamily="18" charset="0"/>
                                <a:ea typeface="Cambria Math" panose="02040503050406030204" pitchFamily="18" charset="0"/>
                              </a:rPr>
                              <m:t>𝑥</m:t>
                            </m:r>
                          </m:e>
                        </m:acc>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𝛾</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𝑠</m:t>
                        </m:r>
                        <m:r>
                          <a:rPr lang="en-US" altLang="zh-CN" b="0" i="1" smtClean="0">
                            <a:latin typeface="Cambria Math" panose="02040503050406030204" pitchFamily="18" charset="0"/>
                            <a:ea typeface="Cambria Math" panose="02040503050406030204" pitchFamily="18" charset="0"/>
                          </a:rPr>
                          <m:t>)</m:t>
                        </m:r>
                        <m:acc>
                          <m:accPr>
                            <m:chr m:val="̃"/>
                            <m:ctrlPr>
                              <a:rPr lang="en-US" altLang="zh-CN" b="0" i="1" smtClean="0">
                                <a:latin typeface="Cambria Math" panose="02040503050406030204" pitchFamily="18" charset="0"/>
                                <a:ea typeface="Cambria Math" panose="02040503050406030204" pitchFamily="18" charset="0"/>
                              </a:rPr>
                            </m:ctrlPr>
                          </m:accPr>
                          <m:e>
                            <m:r>
                              <a:rPr lang="en-US" altLang="zh-CN" b="0" i="1" smtClean="0">
                                <a:latin typeface="Cambria Math" panose="02040503050406030204" pitchFamily="18" charset="0"/>
                                <a:ea typeface="Cambria Math" panose="02040503050406030204" pitchFamily="18" charset="0"/>
                              </a:rPr>
                              <m:t>𝑥</m:t>
                            </m:r>
                          </m:e>
                        </m:acc>
                        <m:r>
                          <a:rPr lang="en-US" altLang="zh-CN" i="1">
                            <a:solidFill>
                              <a:srgbClr val="191B0E"/>
                            </a:solidFill>
                            <a:latin typeface="Cambria Math" panose="02040503050406030204" pitchFamily="18" charset="0"/>
                          </a:rPr>
                          <m:t>]</m:t>
                        </m:r>
                      </m:num>
                      <m:den>
                        <m:r>
                          <a:rPr lang="en-US" altLang="zh-CN" b="0" i="1" smtClean="0">
                            <a:solidFill>
                              <a:srgbClr val="191B0E"/>
                            </a:solidFill>
                            <a:latin typeface="Cambria Math" panose="02040503050406030204" pitchFamily="18" charset="0"/>
                          </a:rPr>
                          <m:t>𝑣𝑎𝑟</m:t>
                        </m:r>
                        <m:r>
                          <a:rPr lang="en-US" altLang="zh-CN" b="0" i="1"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𝛼</m:t>
                        </m:r>
                        <m:acc>
                          <m:accPr>
                            <m:chr m:val="̃"/>
                            <m:ctrlPr>
                              <a:rPr lang="en-US" altLang="zh-CN" i="1">
                                <a:solidFill>
                                  <a:srgbClr val="191B0E"/>
                                </a:solidFill>
                                <a:latin typeface="Cambria Math" panose="02040503050406030204" pitchFamily="18" charset="0"/>
                                <a:ea typeface="Cambria Math" panose="02040503050406030204" pitchFamily="18" charset="0"/>
                              </a:rPr>
                            </m:ctrlPr>
                          </m:accPr>
                          <m:e>
                            <m:r>
                              <a:rPr lang="en-US" altLang="zh-CN" i="1">
                                <a:solidFill>
                                  <a:srgbClr val="191B0E"/>
                                </a:solidFill>
                                <a:latin typeface="Cambria Math" panose="02040503050406030204" pitchFamily="18" charset="0"/>
                                <a:ea typeface="Cambria Math" panose="02040503050406030204" pitchFamily="18" charset="0"/>
                              </a:rPr>
                              <m:t>𝑥</m:t>
                            </m:r>
                          </m:e>
                        </m:acc>
                        <m:r>
                          <a:rPr lang="en-US" altLang="zh-CN" i="1">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m:t>
                        </m:r>
                      </m:den>
                    </m:f>
                    <m:d>
                      <m:dPr>
                        <m:begChr m:val="["/>
                        <m:endChr m:val="]"/>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𝛼𝜇</m:t>
                        </m:r>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𝑟</m:t>
                        </m:r>
                      </m:e>
                    </m:d>
                  </m:oMath>
                </a14:m>
                <a:endParaRPr lang="en-US" altLang="zh-CN" b="0" dirty="0">
                  <a:solidFill>
                    <a:srgbClr val="191B0E"/>
                  </a:solidFill>
                </a:endParaRPr>
              </a:p>
              <a:p>
                <a:pPr marL="0" indent="0">
                  <a:buNone/>
                </a:pPr>
                <a:endParaRPr lang="en-US" altLang="zh-CN" dirty="0"/>
              </a:p>
              <a:p>
                <a:pPr marL="0" indent="0">
                  <a:buNone/>
                </a:pPr>
                <a:endParaRPr lang="zh-CN" alt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8700" y="1483112"/>
                <a:ext cx="7624646" cy="4739268"/>
              </a:xfrm>
              <a:blipFill>
                <a:blip r:embed="rId2"/>
                <a:stretch>
                  <a:fillRect l="-799" t="-2314" r="-400"/>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fld id="{C22EC132-B029-469E-9833-413C16851A07}" type="slidenum">
              <a:rPr lang="zh-CN" altLang="en-US" smtClean="0"/>
              <a:t>20</a:t>
            </a:fld>
            <a:endParaRPr lang="zh-CN" altLang="en-US"/>
          </a:p>
        </p:txBody>
      </p:sp>
    </p:spTree>
    <p:extLst>
      <p:ext uri="{BB962C8B-B14F-4D97-AF65-F5344CB8AC3E}">
        <p14:creationId xmlns:p14="http://schemas.microsoft.com/office/powerpoint/2010/main" val="2805717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Theorem 2</a:t>
            </a:r>
            <a:endParaRPr lang="zh-CN" alt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altLang="zh-CN" b="1" dirty="0"/>
                  <a:t>Unusual assumption </a:t>
                </a:r>
                <a:r>
                  <a:rPr lang="en-US" altLang="zh-CN" dirty="0"/>
                  <a:t>- Assumption(c): The manager does not learn anything about the return or variance of the uninformed observer’s index, i.e., </a:t>
                </a:r>
                <a14:m>
                  <m:oMath xmlns:m="http://schemas.openxmlformats.org/officeDocument/2006/math">
                    <m:r>
                      <a:rPr lang="en-US" altLang="zh-CN" i="1">
                        <a:latin typeface="Cambria Math" panose="02040503050406030204" pitchFamily="18" charset="0"/>
                      </a:rPr>
                      <m:t>𝛼</m:t>
                    </m:r>
                    <m:r>
                      <a:rPr lang="en-US" altLang="zh-CN" i="1">
                        <a:latin typeface="Cambria Math" panose="02040503050406030204" pitchFamily="18" charset="0"/>
                      </a:rPr>
                      <m:t>𝜇</m:t>
                    </m:r>
                    <m:d>
                      <m:dPr>
                        <m:ctrlPr>
                          <a:rPr lang="en-US" altLang="zh-CN" i="1">
                            <a:latin typeface="Cambria Math" panose="02040503050406030204" pitchFamily="18" charset="0"/>
                          </a:rPr>
                        </m:ctrlPr>
                      </m:dPr>
                      <m:e>
                        <m:r>
                          <a:rPr lang="en-US" altLang="zh-CN" i="1">
                            <a:latin typeface="Cambria Math" panose="02040503050406030204" pitchFamily="18" charset="0"/>
                          </a:rPr>
                          <m:t>𝑠</m:t>
                        </m:r>
                      </m:e>
                    </m:d>
                  </m:oMath>
                </a14:m>
                <a:r>
                  <a:rPr lang="en-US" altLang="zh-CN" dirty="0"/>
                  <a:t> and </a:t>
                </a:r>
                <a14:m>
                  <m:oMath xmlns:m="http://schemas.openxmlformats.org/officeDocument/2006/math">
                    <m:r>
                      <a:rPr lang="en-US" altLang="zh-CN" i="1">
                        <a:latin typeface="Cambria Math" panose="02040503050406030204" pitchFamily="18" charset="0"/>
                      </a:rPr>
                      <m:t>𝛼</m:t>
                    </m:r>
                    <m:r>
                      <a:rPr lang="en-US" altLang="zh-CN" i="1">
                        <a:latin typeface="Cambria Math" panose="02040503050406030204" pitchFamily="18" charset="0"/>
                      </a:rPr>
                      <m:t>𝑉</m:t>
                    </m:r>
                    <m:r>
                      <a:rPr lang="en-US" altLang="zh-CN" i="1">
                        <a:latin typeface="Cambria Math" panose="02040503050406030204" pitchFamily="18" charset="0"/>
                      </a:rPr>
                      <m:t>(</m:t>
                    </m:r>
                    <m:r>
                      <a:rPr lang="en-US" altLang="zh-CN" i="1">
                        <a:latin typeface="Cambria Math" panose="02040503050406030204" pitchFamily="18" charset="0"/>
                      </a:rPr>
                      <m:t>𝑠</m:t>
                    </m:r>
                    <m:r>
                      <a:rPr lang="en-US" altLang="zh-CN" i="1">
                        <a:latin typeface="Cambria Math" panose="02040503050406030204" pitchFamily="18" charset="0"/>
                      </a:rPr>
                      <m:t>)</m:t>
                    </m:r>
                    <m:r>
                      <a:rPr lang="en-US" altLang="zh-CN" i="1">
                        <a:latin typeface="Cambria Math" panose="02040503050406030204" pitchFamily="18" charset="0"/>
                      </a:rPr>
                      <m:t>𝛼</m:t>
                    </m:r>
                  </m:oMath>
                </a14:m>
                <a:r>
                  <a:rPr lang="en-US" altLang="zh-CN" dirty="0"/>
                  <a:t> are independent of s</a:t>
                </a:r>
              </a:p>
              <a:p>
                <a:r>
                  <a:rPr lang="en-US" altLang="zh-CN" dirty="0"/>
                  <a:t>It shows that the manager's information does not help to predict the mean or variance of the observer's index portfolio.</a:t>
                </a:r>
              </a:p>
              <a:p>
                <a:r>
                  <a:rPr lang="en-US" altLang="zh-CN" dirty="0" err="1"/>
                  <a:t>Mayers</a:t>
                </a:r>
                <a:r>
                  <a:rPr lang="en-US" altLang="zh-CN" dirty="0"/>
                  <a:t> and Rice interpret this assumption to be an assumption that the manager's information is "asset-specific,“ in contrast to "market timing" information. The information helps to distinguish which assets have higher return or are less risky but does not help to determine the return on the market as a whole as held by the observer.</a:t>
                </a:r>
              </a:p>
              <a:p>
                <a:endParaRPr lang="zh-CN" alt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762" t="-1361" r="-762" b="-2041"/>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fld id="{C22EC132-B029-469E-9833-413C16851A07}" type="slidenum">
              <a:rPr lang="zh-CN" altLang="en-US" smtClean="0"/>
              <a:t>21</a:t>
            </a:fld>
            <a:endParaRPr lang="zh-CN" altLang="en-US"/>
          </a:p>
        </p:txBody>
      </p:sp>
    </p:spTree>
    <p:extLst>
      <p:ext uri="{BB962C8B-B14F-4D97-AF65-F5344CB8AC3E}">
        <p14:creationId xmlns:p14="http://schemas.microsoft.com/office/powerpoint/2010/main" val="981307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Theorem 2</a:t>
            </a:r>
            <a:endParaRPr lang="zh-CN" altLang="en-US" dirty="0"/>
          </a:p>
        </p:txBody>
      </p:sp>
      <p:sp>
        <p:nvSpPr>
          <p:cNvPr id="3" name="Content Placeholder 2"/>
          <p:cNvSpPr>
            <a:spLocks noGrp="1"/>
          </p:cNvSpPr>
          <p:nvPr>
            <p:ph idx="1"/>
          </p:nvPr>
        </p:nvSpPr>
        <p:spPr/>
        <p:txBody>
          <a:bodyPr>
            <a:normAutofit/>
          </a:bodyPr>
          <a:lstStyle/>
          <a:p>
            <a:r>
              <a:rPr lang="en-US" altLang="zh-CN" b="1" dirty="0"/>
              <a:t>A striking feature </a:t>
            </a:r>
            <a:r>
              <a:rPr lang="en-US" altLang="zh-CN" dirty="0"/>
              <a:t>- Theorem 2  never assumed that the portfolio </a:t>
            </a:r>
            <a:r>
              <a:rPr lang="en-US" altLang="zh-CN" i="1" dirty="0"/>
              <a:t>α </a:t>
            </a:r>
            <a:r>
              <a:rPr lang="en-US" altLang="zh-CN" dirty="0"/>
              <a:t>is efficient from the point of view of the uninformed observer. Therefore, an observer with any index </a:t>
            </a:r>
            <a:r>
              <a:rPr lang="en-US" altLang="zh-CN" i="1" dirty="0"/>
              <a:t>α </a:t>
            </a:r>
            <a:r>
              <a:rPr lang="en-US" altLang="zh-CN" dirty="0"/>
              <a:t>satisfying condition (c) will plot an agent with superior information on or above the SML.</a:t>
            </a:r>
          </a:p>
          <a:p>
            <a:r>
              <a:rPr lang="en-US" altLang="zh-CN" dirty="0"/>
              <a:t>If we use an inefficient index satisfying assumption (c), we may find that an agent with superior information plots above, but others may plot above as well, which is simply to say that the power of the test in rejecting superior performance is less when the index is inefficient.</a:t>
            </a:r>
            <a:endParaRPr lang="zh-CN" altLang="en-US" dirty="0"/>
          </a:p>
        </p:txBody>
      </p:sp>
      <p:sp>
        <p:nvSpPr>
          <p:cNvPr id="4" name="Slide Number Placeholder 3"/>
          <p:cNvSpPr>
            <a:spLocks noGrp="1"/>
          </p:cNvSpPr>
          <p:nvPr>
            <p:ph type="sldNum" sz="quarter" idx="12"/>
          </p:nvPr>
        </p:nvSpPr>
        <p:spPr/>
        <p:txBody>
          <a:bodyPr/>
          <a:lstStyle/>
          <a:p>
            <a:fld id="{C22EC132-B029-469E-9833-413C16851A07}" type="slidenum">
              <a:rPr lang="zh-CN" altLang="en-US" smtClean="0"/>
              <a:t>22</a:t>
            </a:fld>
            <a:endParaRPr lang="zh-CN" altLang="en-US"/>
          </a:p>
        </p:txBody>
      </p:sp>
    </p:spTree>
    <p:extLst>
      <p:ext uri="{BB962C8B-B14F-4D97-AF65-F5344CB8AC3E}">
        <p14:creationId xmlns:p14="http://schemas.microsoft.com/office/powerpoint/2010/main" val="1543517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zh-CN" dirty="0"/>
              <a:t>Content</a:t>
            </a:r>
            <a:endParaRPr lang="zh-CN" altLang="en-US" dirty="0"/>
          </a:p>
        </p:txBody>
      </p:sp>
      <p:sp>
        <p:nvSpPr>
          <p:cNvPr id="7" name="Content Placeholder 6"/>
          <p:cNvSpPr>
            <a:spLocks noGrp="1"/>
          </p:cNvSpPr>
          <p:nvPr>
            <p:ph idx="1"/>
          </p:nvPr>
        </p:nvSpPr>
        <p:spPr/>
        <p:txBody>
          <a:bodyPr/>
          <a:lstStyle/>
          <a:p>
            <a:r>
              <a:rPr lang="en-US" altLang="zh-CN" dirty="0"/>
              <a:t>Introduction</a:t>
            </a:r>
          </a:p>
          <a:p>
            <a:r>
              <a:rPr lang="en-US" altLang="zh-CN" dirty="0"/>
              <a:t>What can go wrong: using SML analysis with market timing</a:t>
            </a:r>
          </a:p>
          <a:p>
            <a:r>
              <a:rPr lang="en-US" altLang="zh-CN" dirty="0"/>
              <a:t>Mean-variance analysis and informed portfolio choice</a:t>
            </a:r>
          </a:p>
          <a:p>
            <a:r>
              <a:rPr lang="en-US" altLang="zh-CN" dirty="0"/>
              <a:t>What can go right: a positive theorem on the use of the SML</a:t>
            </a:r>
          </a:p>
          <a:p>
            <a:r>
              <a:rPr lang="en-US" altLang="zh-CN" b="1" dirty="0"/>
              <a:t>An example without any riskless asset</a:t>
            </a:r>
          </a:p>
          <a:p>
            <a:r>
              <a:rPr lang="en-US" altLang="zh-CN" dirty="0"/>
              <a:t>Conclusion</a:t>
            </a:r>
            <a:endParaRPr lang="zh-CN" altLang="en-US" dirty="0"/>
          </a:p>
        </p:txBody>
      </p:sp>
      <p:sp>
        <p:nvSpPr>
          <p:cNvPr id="2" name="Slide Number Placeholder 1"/>
          <p:cNvSpPr>
            <a:spLocks noGrp="1"/>
          </p:cNvSpPr>
          <p:nvPr>
            <p:ph type="sldNum" sz="quarter" idx="12"/>
          </p:nvPr>
        </p:nvSpPr>
        <p:spPr/>
        <p:txBody>
          <a:bodyPr/>
          <a:lstStyle/>
          <a:p>
            <a:fld id="{C22EC132-B029-469E-9833-413C16851A07}" type="slidenum">
              <a:rPr lang="zh-CN" altLang="en-US" smtClean="0"/>
              <a:t>23</a:t>
            </a:fld>
            <a:endParaRPr lang="zh-CN" altLang="en-US"/>
          </a:p>
        </p:txBody>
      </p:sp>
    </p:spTree>
    <p:extLst>
      <p:ext uri="{BB962C8B-B14F-4D97-AF65-F5344CB8AC3E}">
        <p14:creationId xmlns:p14="http://schemas.microsoft.com/office/powerpoint/2010/main" val="2857805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An example without any riskless asset</a:t>
            </a:r>
            <a:endParaRPr lang="zh-CN" alt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altLang="zh-CN" dirty="0"/>
                  <a:t>E.g.. three assets and two equally probable information states.</a:t>
                </a:r>
              </a:p>
              <a:p>
                <a:r>
                  <a:rPr lang="en-US" altLang="zh-CN" dirty="0"/>
                  <a:t>The return vectors and covariance matrices in the two equally likely information states</a:t>
                </a:r>
                <a:r>
                  <a:rPr lang="zh-CN" altLang="en-US" dirty="0"/>
                  <a:t>：</a:t>
                </a:r>
                <a:endParaRPr lang="en-US" altLang="zh-CN" dirty="0"/>
              </a:p>
              <a:p>
                <a:pPr marL="0" indent="0" algn="ctr">
                  <a:buNone/>
                </a:pPr>
                <a:r>
                  <a:rPr lang="en-US" altLang="zh-CN" b="0" dirty="0"/>
                  <a:t>State 1: </a:t>
                </a:r>
                <a14:m>
                  <m:oMath xmlns:m="http://schemas.openxmlformats.org/officeDocument/2006/math">
                    <m:r>
                      <m:rPr>
                        <m:sty m:val="p"/>
                      </m:rPr>
                      <a:rPr lang="en-US" altLang="zh-CN" b="0" i="0" smtClean="0">
                        <a:latin typeface="Cambria Math" panose="02040503050406030204" pitchFamily="18" charset="0"/>
                      </a:rPr>
                      <m:t>p</m:t>
                    </m:r>
                    <m:d>
                      <m:dPr>
                        <m:ctrlPr>
                          <a:rPr lang="en-US" altLang="zh-CN" b="0" i="0" smtClean="0">
                            <a:latin typeface="Cambria Math" panose="02040503050406030204" pitchFamily="18" charset="0"/>
                          </a:rPr>
                        </m:ctrlPr>
                      </m:dPr>
                      <m:e>
                        <m:r>
                          <a:rPr lang="en-US" altLang="zh-CN" b="0" i="0" smtClean="0">
                            <a:latin typeface="Cambria Math" panose="02040503050406030204" pitchFamily="18" charset="0"/>
                          </a:rPr>
                          <m:t>1</m:t>
                        </m:r>
                      </m:e>
                    </m:d>
                    <m:r>
                      <a:rPr lang="en-US" altLang="zh-CN" b="0" i="0"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0" smtClean="0">
                            <a:latin typeface="Cambria Math" panose="02040503050406030204" pitchFamily="18" charset="0"/>
                          </a:rPr>
                          <m:t>1</m:t>
                        </m:r>
                      </m:num>
                      <m:den>
                        <m:r>
                          <a:rPr lang="en-US" altLang="zh-CN" b="0" i="1" smtClean="0">
                            <a:latin typeface="Cambria Math" panose="02040503050406030204" pitchFamily="18" charset="0"/>
                          </a:rPr>
                          <m:t>2</m:t>
                        </m:r>
                      </m:den>
                    </m:f>
                    <m:r>
                      <a:rPr lang="en-US" altLang="zh-CN" b="0" i="1" smtClean="0">
                        <a:latin typeface="Cambria Math" panose="02040503050406030204" pitchFamily="18" charset="0"/>
                      </a:rPr>
                      <m:t> </m:t>
                    </m:r>
                    <m:r>
                      <a:rPr lang="en-US" altLang="zh-CN" b="0" i="1" smtClean="0">
                        <a:latin typeface="Cambria Math" panose="02040503050406030204" pitchFamily="18" charset="0"/>
                      </a:rPr>
                      <m:t>𝜇</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1</m:t>
                        </m:r>
                      </m:e>
                    </m:d>
                    <m:r>
                      <a:rPr lang="en-US" altLang="zh-CN" b="0" i="1" smtClean="0">
                        <a:latin typeface="Cambria Math" panose="02040503050406030204" pitchFamily="18" charset="0"/>
                      </a:rPr>
                      <m:t>=</m:t>
                    </m:r>
                    <m:d>
                      <m:dPr>
                        <m:begChr m:val="["/>
                        <m:endChr m:val="]"/>
                        <m:ctrlPr>
                          <a:rPr lang="en-US" altLang="zh-CN" b="0" i="1" smtClean="0">
                            <a:latin typeface="Cambria Math" panose="02040503050406030204" pitchFamily="18" charset="0"/>
                          </a:rPr>
                        </m:ctrlPr>
                      </m:dPr>
                      <m:e>
                        <m:m>
                          <m:mPr>
                            <m:mcs>
                              <m:mc>
                                <m:mcPr>
                                  <m:count m:val="1"/>
                                  <m:mcJc m:val="center"/>
                                </m:mcPr>
                              </m:mc>
                            </m:mcs>
                            <m:ctrlPr>
                              <a:rPr lang="en-US" altLang="zh-CN" b="0" i="1" smtClean="0">
                                <a:latin typeface="Cambria Math" panose="02040503050406030204" pitchFamily="18" charset="0"/>
                              </a:rPr>
                            </m:ctrlPr>
                          </m:mPr>
                          <m:mr>
                            <m:e>
                              <m:r>
                                <m:rPr>
                                  <m:brk m:alnAt="7"/>
                                </m:rPr>
                                <a:rPr lang="en-US" altLang="zh-CN" b="0" i="1" smtClean="0">
                                  <a:latin typeface="Cambria Math" panose="02040503050406030204" pitchFamily="18" charset="0"/>
                                </a:rPr>
                                <m:t>1</m:t>
                              </m:r>
                            </m:e>
                          </m:mr>
                          <m:mr>
                            <m:e>
                              <m:r>
                                <a:rPr lang="en-US" altLang="zh-CN" b="0" i="1" smtClean="0">
                                  <a:latin typeface="Cambria Math" panose="02040503050406030204" pitchFamily="18" charset="0"/>
                                </a:rPr>
                                <m:t>−1</m:t>
                              </m:r>
                            </m:e>
                          </m:mr>
                          <m:mr>
                            <m:e>
                              <m:r>
                                <a:rPr lang="en-US" altLang="zh-CN" b="0" i="1" smtClean="0">
                                  <a:latin typeface="Cambria Math" panose="02040503050406030204" pitchFamily="18" charset="0"/>
                                </a:rPr>
                                <m:t>0</m:t>
                              </m:r>
                            </m:e>
                          </m:mr>
                        </m:m>
                      </m:e>
                    </m:d>
                    <m:r>
                      <a:rPr lang="en-US" altLang="zh-CN" b="0" i="1" smtClean="0">
                        <a:latin typeface="Cambria Math" panose="02040503050406030204" pitchFamily="18" charset="0"/>
                      </a:rPr>
                      <m:t> </m:t>
                    </m:r>
                    <m:r>
                      <a:rPr lang="en-US" altLang="zh-CN" b="0" i="1" smtClean="0">
                        <a:latin typeface="Cambria Math" panose="02040503050406030204" pitchFamily="18" charset="0"/>
                      </a:rPr>
                      <m:t>𝑣</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1</m:t>
                        </m:r>
                      </m:e>
                    </m:d>
                    <m:r>
                      <a:rPr lang="en-US" altLang="zh-CN" b="0" i="1" smtClean="0">
                        <a:latin typeface="Cambria Math" panose="02040503050406030204" pitchFamily="18" charset="0"/>
                      </a:rPr>
                      <m:t>=</m:t>
                    </m:r>
                    <m:d>
                      <m:dPr>
                        <m:begChr m:val="["/>
                        <m:endChr m:val="]"/>
                        <m:ctrlPr>
                          <a:rPr lang="en-US" altLang="zh-CN" b="0" i="1" smtClean="0">
                            <a:latin typeface="Cambria Math" panose="02040503050406030204" pitchFamily="18" charset="0"/>
                          </a:rPr>
                        </m:ctrlPr>
                      </m:dPr>
                      <m:e>
                        <m:m>
                          <m:mPr>
                            <m:mcs>
                              <m:mc>
                                <m:mcPr>
                                  <m:count m:val="3"/>
                                  <m:mcJc m:val="center"/>
                                </m:mcPr>
                              </m:mc>
                            </m:mcs>
                            <m:ctrlPr>
                              <a:rPr lang="en-US" altLang="zh-CN" b="0" i="1" smtClean="0">
                                <a:latin typeface="Cambria Math" panose="02040503050406030204" pitchFamily="18" charset="0"/>
                              </a:rPr>
                            </m:ctrlPr>
                          </m:mPr>
                          <m:mr>
                            <m:e>
                              <m:r>
                                <m:rPr>
                                  <m:brk m:alnAt="7"/>
                                </m:rPr>
                                <a:rPr lang="en-US" altLang="zh-CN" b="0" i="1" smtClean="0">
                                  <a:latin typeface="Cambria Math" panose="02040503050406030204" pitchFamily="18" charset="0"/>
                                </a:rPr>
                                <m:t>3</m:t>
                              </m:r>
                            </m:e>
                            <m:e>
                              <m:r>
                                <a:rPr lang="en-US" altLang="zh-CN" b="0" i="1" smtClean="0">
                                  <a:latin typeface="Cambria Math" panose="02040503050406030204" pitchFamily="18" charset="0"/>
                                </a:rPr>
                                <m:t>1</m:t>
                              </m:r>
                            </m:e>
                            <m:e>
                              <m:r>
                                <a:rPr lang="en-US" altLang="zh-CN" b="0" i="1" smtClean="0">
                                  <a:latin typeface="Cambria Math" panose="02040503050406030204" pitchFamily="18" charset="0"/>
                                </a:rPr>
                                <m:t>2</m:t>
                              </m:r>
                            </m:e>
                          </m:mr>
                          <m:mr>
                            <m:e>
                              <m:r>
                                <a:rPr lang="en-US" altLang="zh-CN" b="0" i="1" smtClean="0">
                                  <a:latin typeface="Cambria Math" panose="02040503050406030204" pitchFamily="18" charset="0"/>
                                </a:rPr>
                                <m:t>1</m:t>
                              </m:r>
                            </m:e>
                            <m:e>
                              <m:r>
                                <a:rPr lang="en-US" altLang="zh-CN" b="0" i="1" smtClean="0">
                                  <a:latin typeface="Cambria Math" panose="02040503050406030204" pitchFamily="18" charset="0"/>
                                </a:rPr>
                                <m:t>1</m:t>
                              </m:r>
                            </m:e>
                            <m:e>
                              <m:r>
                                <a:rPr lang="en-US" altLang="zh-CN" b="0" i="1" smtClean="0">
                                  <a:latin typeface="Cambria Math" panose="02040503050406030204" pitchFamily="18" charset="0"/>
                                </a:rPr>
                                <m:t>1</m:t>
                              </m:r>
                            </m:e>
                          </m:mr>
                          <m:mr>
                            <m:e>
                              <m:r>
                                <a:rPr lang="en-US" altLang="zh-CN" b="0" i="1" smtClean="0">
                                  <a:latin typeface="Cambria Math" panose="02040503050406030204" pitchFamily="18" charset="0"/>
                                </a:rPr>
                                <m:t>2</m:t>
                              </m:r>
                            </m:e>
                            <m:e>
                              <m:r>
                                <a:rPr lang="en-US" altLang="zh-CN" b="0" i="1" smtClean="0">
                                  <a:latin typeface="Cambria Math" panose="02040503050406030204" pitchFamily="18" charset="0"/>
                                </a:rPr>
                                <m:t>1</m:t>
                              </m:r>
                            </m:e>
                            <m:e>
                              <m:r>
                                <a:rPr lang="en-US" altLang="zh-CN" b="0" i="1" smtClean="0">
                                  <a:latin typeface="Cambria Math" panose="02040503050406030204" pitchFamily="18" charset="0"/>
                                </a:rPr>
                                <m:t>2</m:t>
                              </m:r>
                            </m:e>
                          </m:mr>
                        </m:m>
                      </m:e>
                    </m:d>
                  </m:oMath>
                </a14:m>
                <a:endParaRPr lang="en-US" altLang="zh-CN" dirty="0"/>
              </a:p>
              <a:p>
                <a:pPr marL="0" indent="0" algn="ctr">
                  <a:buNone/>
                </a:pPr>
                <a:r>
                  <a:rPr lang="en-US" altLang="zh-CN" dirty="0"/>
                  <a:t>State 2: </a:t>
                </a:r>
                <a14:m>
                  <m:oMath xmlns:m="http://schemas.openxmlformats.org/officeDocument/2006/math">
                    <m:r>
                      <m:rPr>
                        <m:sty m:val="p"/>
                      </m:rPr>
                      <a:rPr lang="en-US" altLang="zh-CN" b="0" i="0" smtClean="0">
                        <a:latin typeface="Cambria Math" panose="02040503050406030204" pitchFamily="18" charset="0"/>
                      </a:rPr>
                      <m:t>p</m:t>
                    </m:r>
                    <m:d>
                      <m:dPr>
                        <m:ctrlPr>
                          <a:rPr lang="en-US" altLang="zh-CN" b="0" i="0" smtClean="0">
                            <a:latin typeface="Cambria Math" panose="02040503050406030204" pitchFamily="18" charset="0"/>
                          </a:rPr>
                        </m:ctrlPr>
                      </m:dPr>
                      <m:e>
                        <m:r>
                          <a:rPr lang="en-US" altLang="zh-CN" b="0" i="0" smtClean="0">
                            <a:latin typeface="Cambria Math" panose="02040503050406030204" pitchFamily="18" charset="0"/>
                          </a:rPr>
                          <m:t>2</m:t>
                        </m:r>
                      </m:e>
                    </m:d>
                    <m:r>
                      <a:rPr lang="en-US" altLang="zh-CN" b="0" i="0" smtClean="0">
                        <a:latin typeface="Cambria Math" panose="02040503050406030204" pitchFamily="18" charset="0"/>
                      </a:rPr>
                      <m:t>=</m:t>
                    </m:r>
                    <m:f>
                      <m:fPr>
                        <m:ctrlPr>
                          <a:rPr lang="en-US" altLang="zh-CN" b="0" i="0" smtClean="0">
                            <a:latin typeface="Cambria Math" panose="02040503050406030204" pitchFamily="18" charset="0"/>
                          </a:rPr>
                        </m:ctrlPr>
                      </m:fPr>
                      <m:num>
                        <m:r>
                          <a:rPr lang="en-US" altLang="zh-CN" b="0" i="0" smtClean="0">
                            <a:latin typeface="Cambria Math" panose="02040503050406030204" pitchFamily="18" charset="0"/>
                          </a:rPr>
                          <m:t>1</m:t>
                        </m:r>
                      </m:num>
                      <m:den>
                        <m:r>
                          <a:rPr lang="en-US" altLang="zh-CN" b="0" i="0" smtClean="0">
                            <a:latin typeface="Cambria Math" panose="02040503050406030204" pitchFamily="18" charset="0"/>
                          </a:rPr>
                          <m:t>2</m:t>
                        </m:r>
                      </m:den>
                    </m:f>
                    <m:r>
                      <a:rPr lang="en-US" altLang="zh-CN" b="0" i="0" smtClean="0">
                        <a:latin typeface="Cambria Math" panose="02040503050406030204" pitchFamily="18" charset="0"/>
                      </a:rPr>
                      <m:t> </m:t>
                    </m:r>
                    <m:r>
                      <a:rPr lang="en-US" altLang="zh-CN" i="1">
                        <a:latin typeface="Cambria Math" panose="02040503050406030204" pitchFamily="18" charset="0"/>
                      </a:rPr>
                      <m:t>𝜇</m:t>
                    </m:r>
                    <m:d>
                      <m:dPr>
                        <m:ctrlPr>
                          <a:rPr lang="en-US" altLang="zh-CN" i="1">
                            <a:latin typeface="Cambria Math" panose="02040503050406030204" pitchFamily="18" charset="0"/>
                          </a:rPr>
                        </m:ctrlPr>
                      </m:dPr>
                      <m:e>
                        <m:r>
                          <a:rPr lang="en-US" altLang="zh-CN" i="1">
                            <a:latin typeface="Cambria Math" panose="02040503050406030204" pitchFamily="18" charset="0"/>
                          </a:rPr>
                          <m:t>1</m:t>
                        </m:r>
                      </m:e>
                    </m:d>
                    <m:r>
                      <a:rPr lang="en-US" altLang="zh-CN" i="1">
                        <a:latin typeface="Cambria Math" panose="02040503050406030204" pitchFamily="18" charset="0"/>
                      </a:rPr>
                      <m:t>=</m:t>
                    </m:r>
                    <m:d>
                      <m:dPr>
                        <m:begChr m:val="["/>
                        <m:endChr m:val="]"/>
                        <m:ctrlPr>
                          <a:rPr lang="en-US" altLang="zh-CN" i="1">
                            <a:latin typeface="Cambria Math" panose="02040503050406030204" pitchFamily="18" charset="0"/>
                          </a:rPr>
                        </m:ctrlPr>
                      </m:dPr>
                      <m:e>
                        <m:m>
                          <m:mPr>
                            <m:mcs>
                              <m:mc>
                                <m:mcPr>
                                  <m:count m:val="1"/>
                                  <m:mcJc m:val="center"/>
                                </m:mcPr>
                              </m:mc>
                            </m:mcs>
                            <m:ctrlPr>
                              <a:rPr lang="en-US" altLang="zh-CN" i="1">
                                <a:latin typeface="Cambria Math" panose="02040503050406030204" pitchFamily="18" charset="0"/>
                              </a:rPr>
                            </m:ctrlPr>
                          </m:mPr>
                          <m:mr>
                            <m:e>
                              <m:r>
                                <m:rPr>
                                  <m:brk m:alnAt="7"/>
                                </m:rPr>
                                <a:rPr lang="en-US" altLang="zh-CN" i="1">
                                  <a:latin typeface="Cambria Math" panose="02040503050406030204" pitchFamily="18" charset="0"/>
                                </a:rPr>
                                <m:t>1</m:t>
                              </m:r>
                            </m:e>
                          </m:mr>
                          <m:mr>
                            <m:e>
                              <m:r>
                                <a:rPr lang="en-US" altLang="zh-CN" i="1">
                                  <a:latin typeface="Cambria Math" panose="02040503050406030204" pitchFamily="18" charset="0"/>
                                </a:rPr>
                                <m:t>1</m:t>
                              </m:r>
                            </m:e>
                          </m:mr>
                          <m:mr>
                            <m:e>
                              <m:r>
                                <a:rPr lang="en-US" altLang="zh-CN" i="1">
                                  <a:latin typeface="Cambria Math" panose="02040503050406030204" pitchFamily="18" charset="0"/>
                                </a:rPr>
                                <m:t>0</m:t>
                              </m:r>
                            </m:e>
                          </m:mr>
                        </m:m>
                      </m:e>
                    </m:d>
                    <m:r>
                      <a:rPr lang="en-US" altLang="zh-CN" i="1">
                        <a:latin typeface="Cambria Math" panose="02040503050406030204" pitchFamily="18" charset="0"/>
                      </a:rPr>
                      <m:t> </m:t>
                    </m:r>
                    <m:r>
                      <a:rPr lang="en-US" altLang="zh-CN" b="0" i="1" smtClean="0">
                        <a:latin typeface="Cambria Math" panose="02040503050406030204" pitchFamily="18" charset="0"/>
                      </a:rPr>
                      <m:t>   </m:t>
                    </m:r>
                    <m:r>
                      <a:rPr lang="en-US" altLang="zh-CN" i="1">
                        <a:latin typeface="Cambria Math" panose="02040503050406030204" pitchFamily="18" charset="0"/>
                      </a:rPr>
                      <m:t>𝑣</m:t>
                    </m:r>
                    <m:d>
                      <m:dPr>
                        <m:ctrlPr>
                          <a:rPr lang="en-US" altLang="zh-CN" i="1">
                            <a:latin typeface="Cambria Math" panose="02040503050406030204" pitchFamily="18" charset="0"/>
                          </a:rPr>
                        </m:ctrlPr>
                      </m:dPr>
                      <m:e>
                        <m:r>
                          <a:rPr lang="en-US" altLang="zh-CN" i="1">
                            <a:latin typeface="Cambria Math" panose="02040503050406030204" pitchFamily="18" charset="0"/>
                          </a:rPr>
                          <m:t>1</m:t>
                        </m:r>
                      </m:e>
                    </m:d>
                    <m:r>
                      <a:rPr lang="en-US" altLang="zh-CN" i="1">
                        <a:latin typeface="Cambria Math" panose="02040503050406030204" pitchFamily="18" charset="0"/>
                      </a:rPr>
                      <m:t>=</m:t>
                    </m:r>
                    <m:d>
                      <m:dPr>
                        <m:begChr m:val="["/>
                        <m:endChr m:val="]"/>
                        <m:ctrlPr>
                          <a:rPr lang="en-US" altLang="zh-CN" i="1">
                            <a:latin typeface="Cambria Math" panose="02040503050406030204" pitchFamily="18" charset="0"/>
                          </a:rPr>
                        </m:ctrlPr>
                      </m:dPr>
                      <m:e>
                        <m:m>
                          <m:mPr>
                            <m:mcs>
                              <m:mc>
                                <m:mcPr>
                                  <m:count m:val="3"/>
                                  <m:mcJc m:val="center"/>
                                </m:mcPr>
                              </m:mc>
                            </m:mcs>
                            <m:ctrlPr>
                              <a:rPr lang="en-US" altLang="zh-CN" i="1">
                                <a:latin typeface="Cambria Math" panose="02040503050406030204" pitchFamily="18" charset="0"/>
                              </a:rPr>
                            </m:ctrlPr>
                          </m:mPr>
                          <m:mr>
                            <m:e>
                              <m:r>
                                <m:rPr>
                                  <m:brk m:alnAt="7"/>
                                </m:rPr>
                                <a:rPr lang="en-US" altLang="zh-CN" i="1">
                                  <a:latin typeface="Cambria Math" panose="02040503050406030204" pitchFamily="18" charset="0"/>
                                </a:rPr>
                                <m:t>3</m:t>
                              </m:r>
                            </m:e>
                            <m:e>
                              <m:r>
                                <a:rPr lang="en-US" altLang="zh-CN" b="0" i="1" smtClean="0">
                                  <a:latin typeface="Cambria Math" panose="02040503050406030204" pitchFamily="18" charset="0"/>
                                </a:rPr>
                                <m:t>3</m:t>
                              </m:r>
                            </m:e>
                            <m:e>
                              <m:r>
                                <a:rPr lang="en-US" altLang="zh-CN" i="1">
                                  <a:latin typeface="Cambria Math" panose="02040503050406030204" pitchFamily="18" charset="0"/>
                                </a:rPr>
                                <m:t>2</m:t>
                              </m:r>
                            </m:e>
                          </m:mr>
                          <m:mr>
                            <m:e>
                              <m:r>
                                <a:rPr lang="en-US" altLang="zh-CN" b="0" i="1" smtClean="0">
                                  <a:latin typeface="Cambria Math" panose="02040503050406030204" pitchFamily="18" charset="0"/>
                                </a:rPr>
                                <m:t>3</m:t>
                              </m:r>
                            </m:e>
                            <m:e>
                              <m:r>
                                <a:rPr lang="en-US" altLang="zh-CN" b="0" i="1" smtClean="0">
                                  <a:latin typeface="Cambria Math" panose="02040503050406030204" pitchFamily="18" charset="0"/>
                                </a:rPr>
                                <m:t>5</m:t>
                              </m:r>
                            </m:e>
                            <m:e>
                              <m:r>
                                <a:rPr lang="en-US" altLang="zh-CN" b="0" i="1" smtClean="0">
                                  <a:latin typeface="Cambria Math" panose="02040503050406030204" pitchFamily="18" charset="0"/>
                                </a:rPr>
                                <m:t>3</m:t>
                              </m:r>
                            </m:e>
                          </m:mr>
                          <m:mr>
                            <m:e>
                              <m:r>
                                <a:rPr lang="en-US" altLang="zh-CN" i="1">
                                  <a:latin typeface="Cambria Math" panose="02040503050406030204" pitchFamily="18" charset="0"/>
                                </a:rPr>
                                <m:t>2</m:t>
                              </m:r>
                            </m:e>
                            <m:e>
                              <m:r>
                                <a:rPr lang="en-US" altLang="zh-CN" b="0" i="1" smtClean="0">
                                  <a:latin typeface="Cambria Math" panose="02040503050406030204" pitchFamily="18" charset="0"/>
                                </a:rPr>
                                <m:t>3</m:t>
                              </m:r>
                            </m:e>
                            <m:e>
                              <m:r>
                                <a:rPr lang="en-US" altLang="zh-CN" i="1">
                                  <a:latin typeface="Cambria Math" panose="02040503050406030204" pitchFamily="18" charset="0"/>
                                </a:rPr>
                                <m:t>2</m:t>
                              </m:r>
                            </m:e>
                          </m:mr>
                        </m:m>
                      </m:e>
                    </m:d>
                  </m:oMath>
                </a14:m>
                <a:endParaRPr lang="en-US" altLang="zh-CN" dirty="0"/>
              </a:p>
              <a:p>
                <a:pPr marL="0" indent="0">
                  <a:buNone/>
                </a:pPr>
                <a:endParaRPr lang="zh-CN" alt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762" t="-1361" r="-1185"/>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fld id="{C22EC132-B029-469E-9833-413C16851A07}" type="slidenum">
              <a:rPr lang="zh-CN" altLang="en-US" smtClean="0"/>
              <a:t>24</a:t>
            </a:fld>
            <a:endParaRPr lang="zh-CN" altLang="en-US"/>
          </a:p>
        </p:txBody>
      </p:sp>
    </p:spTree>
    <p:extLst>
      <p:ext uri="{BB962C8B-B14F-4D97-AF65-F5344CB8AC3E}">
        <p14:creationId xmlns:p14="http://schemas.microsoft.com/office/powerpoint/2010/main" val="2808489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An example without any riskless asset</a:t>
            </a:r>
            <a:endParaRPr lang="zh-CN" alt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8699" y="2286000"/>
                <a:ext cx="7772401" cy="4048126"/>
              </a:xfrm>
            </p:spPr>
            <p:txBody>
              <a:bodyPr>
                <a:normAutofit/>
              </a:bodyPr>
              <a:lstStyle/>
              <a:p>
                <a:r>
                  <a:rPr lang="en-US" altLang="zh-CN" dirty="0"/>
                  <a:t>For uninformed observer, we have,</a:t>
                </a:r>
              </a:p>
              <a:p>
                <a:pPr marL="0" indent="0">
                  <a:buNone/>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 </m:t>
                      </m:r>
                      <m:r>
                        <a:rPr lang="en-US" altLang="zh-CN" i="1">
                          <a:latin typeface="Cambria Math" panose="02040503050406030204" pitchFamily="18" charset="0"/>
                        </a:rPr>
                        <m:t>𝜇</m:t>
                      </m:r>
                      <m:d>
                        <m:dPr>
                          <m:ctrlPr>
                            <a:rPr lang="en-US" altLang="zh-CN" i="1">
                              <a:latin typeface="Cambria Math" panose="02040503050406030204" pitchFamily="18" charset="0"/>
                            </a:rPr>
                          </m:ctrlPr>
                        </m:dPr>
                        <m:e>
                          <m:r>
                            <a:rPr lang="en-US" altLang="zh-CN" i="1">
                              <a:latin typeface="Cambria Math" panose="02040503050406030204" pitchFamily="18" charset="0"/>
                            </a:rPr>
                            <m:t>1</m:t>
                          </m:r>
                        </m:e>
                      </m:d>
                      <m:r>
                        <a:rPr lang="en-US" altLang="zh-CN" i="1">
                          <a:latin typeface="Cambria Math" panose="02040503050406030204" pitchFamily="18" charset="0"/>
                        </a:rPr>
                        <m:t>=</m:t>
                      </m:r>
                      <m:d>
                        <m:dPr>
                          <m:begChr m:val="["/>
                          <m:endChr m:val="]"/>
                          <m:ctrlPr>
                            <a:rPr lang="en-US" altLang="zh-CN" i="1">
                              <a:latin typeface="Cambria Math" panose="02040503050406030204" pitchFamily="18" charset="0"/>
                            </a:rPr>
                          </m:ctrlPr>
                        </m:dPr>
                        <m:e>
                          <m:m>
                            <m:mPr>
                              <m:mcs>
                                <m:mc>
                                  <m:mcPr>
                                    <m:count m:val="1"/>
                                    <m:mcJc m:val="center"/>
                                  </m:mcPr>
                                </m:mc>
                              </m:mcs>
                              <m:ctrlPr>
                                <a:rPr lang="en-US" altLang="zh-CN" i="1">
                                  <a:latin typeface="Cambria Math" panose="02040503050406030204" pitchFamily="18" charset="0"/>
                                </a:rPr>
                              </m:ctrlPr>
                            </m:mPr>
                            <m:mr>
                              <m:e>
                                <m:r>
                                  <m:rPr>
                                    <m:brk m:alnAt="7"/>
                                  </m:rPr>
                                  <a:rPr lang="en-US" altLang="zh-CN" i="1">
                                    <a:latin typeface="Cambria Math" panose="02040503050406030204" pitchFamily="18" charset="0"/>
                                  </a:rPr>
                                  <m:t>1</m:t>
                                </m:r>
                              </m:e>
                            </m:mr>
                            <m:mr>
                              <m:e>
                                <m:r>
                                  <a:rPr lang="en-US" altLang="zh-CN" b="0" i="1" smtClean="0">
                                    <a:latin typeface="Cambria Math" panose="02040503050406030204" pitchFamily="18" charset="0"/>
                                  </a:rPr>
                                  <m:t>0</m:t>
                                </m:r>
                              </m:e>
                            </m:mr>
                            <m:mr>
                              <m:e>
                                <m:r>
                                  <a:rPr lang="en-US" altLang="zh-CN" i="1">
                                    <a:latin typeface="Cambria Math" panose="02040503050406030204" pitchFamily="18" charset="0"/>
                                  </a:rPr>
                                  <m:t>0</m:t>
                                </m:r>
                              </m:e>
                            </m:mr>
                          </m:m>
                        </m:e>
                      </m:d>
                      <m:r>
                        <a:rPr lang="en-US" altLang="zh-CN" i="1">
                          <a:latin typeface="Cambria Math" panose="02040503050406030204" pitchFamily="18" charset="0"/>
                        </a:rPr>
                        <m:t> </m:t>
                      </m:r>
                      <m:r>
                        <a:rPr lang="en-US" altLang="zh-CN" i="1">
                          <a:latin typeface="Cambria Math" panose="02040503050406030204" pitchFamily="18" charset="0"/>
                        </a:rPr>
                        <m:t>𝑣</m:t>
                      </m:r>
                      <m:d>
                        <m:dPr>
                          <m:ctrlPr>
                            <a:rPr lang="en-US" altLang="zh-CN" i="1">
                              <a:latin typeface="Cambria Math" panose="02040503050406030204" pitchFamily="18" charset="0"/>
                            </a:rPr>
                          </m:ctrlPr>
                        </m:dPr>
                        <m:e>
                          <m:r>
                            <a:rPr lang="en-US" altLang="zh-CN" i="1">
                              <a:latin typeface="Cambria Math" panose="02040503050406030204" pitchFamily="18" charset="0"/>
                            </a:rPr>
                            <m:t>1</m:t>
                          </m:r>
                        </m:e>
                      </m:d>
                      <m:r>
                        <a:rPr lang="en-US" altLang="zh-CN" i="1">
                          <a:latin typeface="Cambria Math" panose="02040503050406030204" pitchFamily="18" charset="0"/>
                        </a:rPr>
                        <m:t>=</m:t>
                      </m:r>
                      <m:d>
                        <m:dPr>
                          <m:begChr m:val="["/>
                          <m:endChr m:val="]"/>
                          <m:ctrlPr>
                            <a:rPr lang="en-US" altLang="zh-CN" i="1">
                              <a:latin typeface="Cambria Math" panose="02040503050406030204" pitchFamily="18" charset="0"/>
                            </a:rPr>
                          </m:ctrlPr>
                        </m:dPr>
                        <m:e>
                          <m:m>
                            <m:mPr>
                              <m:mcs>
                                <m:mc>
                                  <m:mcPr>
                                    <m:count m:val="3"/>
                                    <m:mcJc m:val="center"/>
                                  </m:mcPr>
                                </m:mc>
                              </m:mcs>
                              <m:ctrlPr>
                                <a:rPr lang="en-US" altLang="zh-CN" i="1">
                                  <a:latin typeface="Cambria Math" panose="02040503050406030204" pitchFamily="18" charset="0"/>
                                </a:rPr>
                              </m:ctrlPr>
                            </m:mPr>
                            <m:mr>
                              <m:e>
                                <m:r>
                                  <m:rPr>
                                    <m:brk m:alnAt="7"/>
                                  </m:rPr>
                                  <a:rPr lang="en-US" altLang="zh-CN" i="1">
                                    <a:latin typeface="Cambria Math" panose="02040503050406030204" pitchFamily="18" charset="0"/>
                                  </a:rPr>
                                  <m:t>3</m:t>
                                </m:r>
                              </m:e>
                              <m:e>
                                <m:r>
                                  <a:rPr lang="en-US" altLang="zh-CN" b="0" i="1" smtClean="0">
                                    <a:latin typeface="Cambria Math" panose="02040503050406030204" pitchFamily="18" charset="0"/>
                                  </a:rPr>
                                  <m:t>2</m:t>
                                </m:r>
                              </m:e>
                              <m:e>
                                <m:r>
                                  <a:rPr lang="en-US" altLang="zh-CN" i="1">
                                    <a:latin typeface="Cambria Math" panose="02040503050406030204" pitchFamily="18" charset="0"/>
                                  </a:rPr>
                                  <m:t>2</m:t>
                                </m:r>
                              </m:e>
                            </m:mr>
                            <m:mr>
                              <m:e>
                                <m:r>
                                  <a:rPr lang="en-US" altLang="zh-CN" b="0" i="1" smtClean="0">
                                    <a:latin typeface="Cambria Math" panose="02040503050406030204" pitchFamily="18" charset="0"/>
                                  </a:rPr>
                                  <m:t>2</m:t>
                                </m:r>
                              </m:e>
                              <m:e>
                                <m:r>
                                  <a:rPr lang="en-US" altLang="zh-CN" b="0" i="1" smtClean="0">
                                    <a:latin typeface="Cambria Math" panose="02040503050406030204" pitchFamily="18" charset="0"/>
                                  </a:rPr>
                                  <m:t>3</m:t>
                                </m:r>
                              </m:e>
                              <m:e>
                                <m:r>
                                  <a:rPr lang="en-US" altLang="zh-CN" b="0" i="1" smtClean="0">
                                    <a:latin typeface="Cambria Math" panose="02040503050406030204" pitchFamily="18" charset="0"/>
                                  </a:rPr>
                                  <m:t>2</m:t>
                                </m:r>
                              </m:e>
                            </m:mr>
                            <m:mr>
                              <m:e>
                                <m:r>
                                  <a:rPr lang="en-US" altLang="zh-CN" i="1">
                                    <a:latin typeface="Cambria Math" panose="02040503050406030204" pitchFamily="18" charset="0"/>
                                  </a:rPr>
                                  <m:t>2</m:t>
                                </m:r>
                              </m:e>
                              <m:e>
                                <m:r>
                                  <a:rPr lang="en-US" altLang="zh-CN" b="0" i="1" smtClean="0">
                                    <a:latin typeface="Cambria Math" panose="02040503050406030204" pitchFamily="18" charset="0"/>
                                  </a:rPr>
                                  <m:t>2</m:t>
                                </m:r>
                              </m:e>
                              <m:e>
                                <m:r>
                                  <a:rPr lang="en-US" altLang="zh-CN" i="1">
                                    <a:latin typeface="Cambria Math" panose="02040503050406030204" pitchFamily="18" charset="0"/>
                                  </a:rPr>
                                  <m:t>2</m:t>
                                </m:r>
                              </m:e>
                            </m:mr>
                          </m:m>
                        </m:e>
                      </m:d>
                      <m:r>
                        <a:rPr lang="en-US" altLang="zh-CN" b="0" i="1" smtClean="0">
                          <a:latin typeface="Cambria Math" panose="02040503050406030204" pitchFamily="18" charset="0"/>
                        </a:rPr>
                        <m:t> </m:t>
                      </m:r>
                      <m:r>
                        <m:rPr>
                          <m:sty m:val="p"/>
                        </m:rPr>
                        <a:rPr lang="en-US" altLang="zh-CN" b="0" i="0" smtClean="0">
                          <a:latin typeface="Cambria Math" panose="02040503050406030204" pitchFamily="18" charset="0"/>
                        </a:rPr>
                        <m:t>Ω</m:t>
                      </m:r>
                      <m:r>
                        <a:rPr lang="en-US" altLang="zh-CN" b="0" i="1" smtClean="0">
                          <a:latin typeface="Cambria Math" panose="02040503050406030204" pitchFamily="18" charset="0"/>
                        </a:rPr>
                        <m:t>=</m:t>
                      </m:r>
                      <m:d>
                        <m:dPr>
                          <m:begChr m:val="["/>
                          <m:endChr m:val="]"/>
                          <m:ctrlPr>
                            <a:rPr lang="en-US" altLang="zh-CN" b="0" i="1" smtClean="0">
                              <a:latin typeface="Cambria Math" panose="02040503050406030204" pitchFamily="18" charset="0"/>
                            </a:rPr>
                          </m:ctrlPr>
                        </m:dPr>
                        <m:e>
                          <m:m>
                            <m:mPr>
                              <m:mcs>
                                <m:mc>
                                  <m:mcPr>
                                    <m:count m:val="3"/>
                                    <m:mcJc m:val="center"/>
                                  </m:mcPr>
                                </m:mc>
                              </m:mcs>
                              <m:ctrlPr>
                                <a:rPr lang="en-US" altLang="zh-CN" b="0" i="1" smtClean="0">
                                  <a:latin typeface="Cambria Math" panose="02040503050406030204" pitchFamily="18" charset="0"/>
                                </a:rPr>
                              </m:ctrlPr>
                            </m:mPr>
                            <m:mr>
                              <m:e>
                                <m:r>
                                  <m:rPr>
                                    <m:brk m:alnAt="7"/>
                                  </m:rPr>
                                  <a:rPr lang="en-US" altLang="zh-CN" b="0" i="1" smtClean="0">
                                    <a:latin typeface="Cambria Math" panose="02040503050406030204" pitchFamily="18" charset="0"/>
                                  </a:rPr>
                                  <m:t>0</m:t>
                                </m:r>
                              </m:e>
                              <m:e>
                                <m:r>
                                  <a:rPr lang="en-US" altLang="zh-CN" b="0" i="1" smtClean="0">
                                    <a:latin typeface="Cambria Math" panose="02040503050406030204" pitchFamily="18" charset="0"/>
                                  </a:rPr>
                                  <m:t>0</m:t>
                                </m:r>
                              </m:e>
                              <m:e>
                                <m:r>
                                  <a:rPr lang="en-US" altLang="zh-CN" b="0" i="1" smtClean="0">
                                    <a:latin typeface="Cambria Math" panose="02040503050406030204" pitchFamily="18" charset="0"/>
                                  </a:rPr>
                                  <m:t>0</m:t>
                                </m:r>
                              </m:e>
                            </m:mr>
                            <m:mr>
                              <m:e>
                                <m:r>
                                  <a:rPr lang="en-US" altLang="zh-CN" b="0" i="1" smtClean="0">
                                    <a:latin typeface="Cambria Math" panose="02040503050406030204" pitchFamily="18" charset="0"/>
                                  </a:rPr>
                                  <m:t>0</m:t>
                                </m:r>
                              </m:e>
                              <m:e>
                                <m:r>
                                  <a:rPr lang="en-US" altLang="zh-CN" b="0" i="1" smtClean="0">
                                    <a:latin typeface="Cambria Math" panose="02040503050406030204" pitchFamily="18" charset="0"/>
                                  </a:rPr>
                                  <m:t>1</m:t>
                                </m:r>
                              </m:e>
                              <m:e>
                                <m:r>
                                  <a:rPr lang="en-US" altLang="zh-CN" b="0" i="1" smtClean="0">
                                    <a:latin typeface="Cambria Math" panose="02040503050406030204" pitchFamily="18" charset="0"/>
                                  </a:rPr>
                                  <m:t>0</m:t>
                                </m:r>
                              </m:e>
                            </m:mr>
                            <m:mr>
                              <m:e>
                                <m:r>
                                  <a:rPr lang="en-US" altLang="zh-CN" b="0" i="1" smtClean="0">
                                    <a:latin typeface="Cambria Math" panose="02040503050406030204" pitchFamily="18" charset="0"/>
                                  </a:rPr>
                                  <m:t>0</m:t>
                                </m:r>
                              </m:e>
                              <m:e>
                                <m:r>
                                  <a:rPr lang="en-US" altLang="zh-CN" b="0" i="1" smtClean="0">
                                    <a:latin typeface="Cambria Math" panose="02040503050406030204" pitchFamily="18" charset="0"/>
                                  </a:rPr>
                                  <m:t>0</m:t>
                                </m:r>
                              </m:e>
                              <m:e>
                                <m:r>
                                  <a:rPr lang="en-US" altLang="zh-CN" b="0" i="1" smtClean="0">
                                    <a:latin typeface="Cambria Math" panose="02040503050406030204" pitchFamily="18" charset="0"/>
                                  </a:rPr>
                                  <m:t>0</m:t>
                                </m:r>
                              </m:e>
                            </m:mr>
                          </m:m>
                        </m:e>
                      </m:d>
                    </m:oMath>
                  </m:oMathPara>
                </a14:m>
                <a:endParaRPr lang="en-US" altLang="zh-CN" b="0" dirty="0"/>
              </a:p>
              <a:p>
                <a:r>
                  <a:rPr lang="en-US" altLang="zh-CN" dirty="0"/>
                  <a:t>Solution:</a:t>
                </a:r>
              </a:p>
              <a:p>
                <a:r>
                  <a:rPr lang="en-US" altLang="zh-CN" dirty="0"/>
                  <a:t>The efficient portfolio for uninformed observer is </a:t>
                </a:r>
                <a14:m>
                  <m:oMath xmlns:m="http://schemas.openxmlformats.org/officeDocument/2006/math">
                    <m:r>
                      <a:rPr lang="en-US" altLang="zh-CN" b="0" i="1" smtClean="0">
                        <a:latin typeface="Cambria Math" panose="02040503050406030204" pitchFamily="18" charset="0"/>
                      </a:rPr>
                      <m:t>(</m:t>
                    </m:r>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𝛼</m:t>
                        </m:r>
                      </m:e>
                    </m:acc>
                    <m:r>
                      <a:rPr lang="en-US" altLang="zh-CN" b="0" i="0" smtClean="0">
                        <a:latin typeface="Cambria Math" panose="02040503050406030204" pitchFamily="18" charset="0"/>
                      </a:rPr>
                      <m:t>,0,1−</m:t>
                    </m:r>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𝛼</m:t>
                        </m:r>
                      </m:e>
                    </m:acc>
                    <m:r>
                      <a:rPr lang="en-US" altLang="zh-CN" b="0" i="0" smtClean="0">
                        <a:latin typeface="Cambria Math" panose="02040503050406030204" pitchFamily="18" charset="0"/>
                      </a:rPr>
                      <m:t>)</m:t>
                    </m:r>
                  </m:oMath>
                </a14:m>
                <a:endParaRPr lang="en-US" altLang="zh-CN" dirty="0"/>
              </a:p>
              <a:p>
                <a:r>
                  <a:rPr lang="en-US" altLang="zh-CN" dirty="0"/>
                  <a:t>Assume uninformed observer choose </a:t>
                </a:r>
                <a14:m>
                  <m:oMath xmlns:m="http://schemas.openxmlformats.org/officeDocument/2006/math">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den>
                    </m:f>
                    <m:r>
                      <a:rPr lang="en-US" altLang="zh-CN" b="0" i="1" smtClean="0">
                        <a:latin typeface="Cambria Math" panose="02040503050406030204" pitchFamily="18" charset="0"/>
                      </a:rPr>
                      <m:t>,0,</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den>
                    </m:f>
                    <m:r>
                      <a:rPr lang="en-US" altLang="zh-CN" b="0" i="1" smtClean="0">
                        <a:latin typeface="Cambria Math" panose="02040503050406030204" pitchFamily="18" charset="0"/>
                      </a:rPr>
                      <m:t>)</m:t>
                    </m:r>
                  </m:oMath>
                </a14:m>
                <a:endParaRPr lang="en-US" altLang="zh-CN" dirty="0"/>
              </a:p>
              <a:p>
                <a:r>
                  <a:rPr lang="en-US" altLang="zh-CN" dirty="0"/>
                  <a:t>The efficient portfolio for informed manager is</a:t>
                </a:r>
              </a:p>
              <a:p>
                <a:pPr marL="0" indent="0">
                  <a:buNone/>
                </a:pPr>
                <a:r>
                  <a:rPr lang="en-US" altLang="zh-CN" dirty="0"/>
                  <a:t>	State 1: </a:t>
                </a:r>
                <a14:m>
                  <m:oMath xmlns:m="http://schemas.openxmlformats.org/officeDocument/2006/math">
                    <m:r>
                      <a:rPr lang="en-US" altLang="zh-CN" i="1">
                        <a:latin typeface="Cambria Math" panose="02040503050406030204" pitchFamily="18" charset="0"/>
                      </a:rPr>
                      <m:t>(</m:t>
                    </m:r>
                    <m:acc>
                      <m:accPr>
                        <m:chr m:val="̅"/>
                        <m:ctrlPr>
                          <a:rPr lang="en-US" altLang="zh-CN" i="1" smtClean="0">
                            <a:latin typeface="Cambria Math" panose="02040503050406030204" pitchFamily="18" charset="0"/>
                          </a:rPr>
                        </m:ctrlPr>
                      </m:accPr>
                      <m:e>
                        <m:r>
                          <a:rPr lang="en-US" altLang="zh-CN" b="0" i="1" smtClean="0">
                            <a:latin typeface="Cambria Math" panose="02040503050406030204" pitchFamily="18" charset="0"/>
                          </a:rPr>
                          <m:t>𝛾</m:t>
                        </m:r>
                      </m:e>
                    </m:acc>
                    <m:r>
                      <a:rPr lang="en-US" altLang="zh-CN">
                        <a:latin typeface="Cambria Math" panose="02040503050406030204" pitchFamily="18" charset="0"/>
                      </a:rPr>
                      <m:t>,1−</m:t>
                    </m:r>
                    <m:acc>
                      <m:accPr>
                        <m:chr m:val="̅"/>
                        <m:ctrlPr>
                          <a:rPr lang="en-US" altLang="zh-CN" i="1">
                            <a:latin typeface="Cambria Math" panose="02040503050406030204" pitchFamily="18" charset="0"/>
                          </a:rPr>
                        </m:ctrlPr>
                      </m:accPr>
                      <m:e>
                        <m:r>
                          <a:rPr lang="en-US" altLang="zh-CN" b="0" i="1" smtClean="0">
                            <a:latin typeface="Cambria Math" panose="02040503050406030204" pitchFamily="18" charset="0"/>
                          </a:rPr>
                          <m:t>𝛾</m:t>
                        </m:r>
                      </m:e>
                    </m:acc>
                    <m:r>
                      <a:rPr lang="en-US" altLang="zh-CN" b="0" i="1" smtClean="0">
                        <a:latin typeface="Cambria Math" panose="02040503050406030204" pitchFamily="18" charset="0"/>
                      </a:rPr>
                      <m:t>,0</m:t>
                    </m:r>
                    <m:r>
                      <a:rPr lang="en-US" altLang="zh-CN">
                        <a:latin typeface="Cambria Math" panose="02040503050406030204" pitchFamily="18" charset="0"/>
                      </a:rPr>
                      <m:t>)</m:t>
                    </m:r>
                  </m:oMath>
                </a14:m>
                <a:r>
                  <a:rPr lang="en-US" altLang="zh-CN" dirty="0"/>
                  <a:t> State 2: </a:t>
                </a:r>
                <a14:m>
                  <m:oMath xmlns:m="http://schemas.openxmlformats.org/officeDocument/2006/math">
                    <m:r>
                      <a:rPr lang="en-US" altLang="zh-CN" i="1">
                        <a:latin typeface="Cambria Math" panose="02040503050406030204" pitchFamily="18" charset="0"/>
                      </a:rPr>
                      <m:t>(</m:t>
                    </m:r>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𝛾</m:t>
                        </m:r>
                      </m:e>
                    </m:acc>
                    <m:r>
                      <a:rPr lang="en-US" altLang="zh-CN">
                        <a:latin typeface="Cambria Math" panose="02040503050406030204" pitchFamily="18" charset="0"/>
                      </a:rPr>
                      <m:t>,</m:t>
                    </m:r>
                    <m:acc>
                      <m:accPr>
                        <m:chr m:val="̅"/>
                        <m:ctrlPr>
                          <a:rPr lang="en-US" altLang="zh-CN" i="1">
                            <a:latin typeface="Cambria Math" panose="02040503050406030204" pitchFamily="18" charset="0"/>
                          </a:rPr>
                        </m:ctrlPr>
                      </m:accPr>
                      <m:e>
                        <m:r>
                          <a:rPr lang="en-US" altLang="zh-CN" i="1" smtClean="0">
                            <a:latin typeface="Cambria Math" panose="02040503050406030204" pitchFamily="18" charset="0"/>
                          </a:rPr>
                          <m:t>𝛾</m:t>
                        </m:r>
                      </m:e>
                    </m:acc>
                    <m:r>
                      <a:rPr lang="en-US" altLang="zh-CN" b="0" i="1" smtClean="0">
                        <a:latin typeface="Cambria Math" panose="02040503050406030204" pitchFamily="18" charset="0"/>
                      </a:rPr>
                      <m:t>−1</m:t>
                    </m:r>
                    <m:r>
                      <a:rPr lang="en-US" altLang="zh-CN" i="1">
                        <a:latin typeface="Cambria Math" panose="02040503050406030204" pitchFamily="18" charset="0"/>
                      </a:rPr>
                      <m:t>,</m:t>
                    </m:r>
                    <m:r>
                      <a:rPr lang="en-US" altLang="zh-CN" b="0" i="0" smtClean="0">
                        <a:latin typeface="Cambria Math" panose="02040503050406030204" pitchFamily="18" charset="0"/>
                      </a:rPr>
                      <m:t>2−2</m:t>
                    </m:r>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𝛾</m:t>
                        </m:r>
                      </m:e>
                    </m:acc>
                    <m:r>
                      <a:rPr lang="en-US" altLang="zh-CN">
                        <a:latin typeface="Cambria Math" panose="02040503050406030204" pitchFamily="18" charset="0"/>
                      </a:rPr>
                      <m:t>)</m:t>
                    </m:r>
                  </m:oMath>
                </a14:m>
                <a:r>
                  <a:rPr lang="en-US" altLang="zh-CN" dirty="0"/>
                  <a:t> </a:t>
                </a:r>
              </a:p>
              <a:p>
                <a:r>
                  <a:rPr lang="en-US" altLang="zh-CN" dirty="0"/>
                  <a:t>Assume </a:t>
                </a:r>
                <a14:m>
                  <m:oMath xmlns:m="http://schemas.openxmlformats.org/officeDocument/2006/math">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𝛾</m:t>
                        </m:r>
                      </m:e>
                    </m:acc>
                    <m:r>
                      <a:rPr lang="en-US" altLang="zh-CN" b="0" i="0" smtClean="0">
                        <a:latin typeface="Cambria Math" panose="02040503050406030204" pitchFamily="18" charset="0"/>
                      </a:rPr>
                      <m:t>=2,</m:t>
                    </m:r>
                  </m:oMath>
                </a14:m>
                <a:r>
                  <a:rPr lang="en-US" altLang="zh-CN" dirty="0"/>
                  <a:t> so we have </a:t>
                </a:r>
                <a14:m>
                  <m:oMath xmlns:m="http://schemas.openxmlformats.org/officeDocument/2006/math">
                    <m:r>
                      <a:rPr lang="en-US" altLang="zh-CN" b="0" i="1" smtClean="0">
                        <a:latin typeface="Cambria Math" panose="02040503050406030204" pitchFamily="18" charset="0"/>
                      </a:rPr>
                      <m:t>𝛾</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1</m:t>
                        </m:r>
                      </m:e>
                    </m:d>
                    <m:r>
                      <a:rPr lang="en-US" altLang="zh-CN" b="0" i="1" smtClean="0">
                        <a:latin typeface="Cambria Math" panose="02040503050406030204" pitchFamily="18" charset="0"/>
                      </a:rPr>
                      <m:t>=</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2,−1,0</m:t>
                        </m:r>
                      </m:e>
                    </m:d>
                    <m:r>
                      <a:rPr lang="en-US" altLang="zh-CN" b="0" i="1" smtClean="0">
                        <a:latin typeface="Cambria Math" panose="02040503050406030204" pitchFamily="18" charset="0"/>
                      </a:rPr>
                      <m:t> </m:t>
                    </m:r>
                    <m:r>
                      <a:rPr lang="en-US" altLang="zh-CN" b="0" i="1" smtClean="0">
                        <a:latin typeface="Cambria Math" panose="02040503050406030204" pitchFamily="18" charset="0"/>
                      </a:rPr>
                      <m:t>𝑎𝑛𝑑</m:t>
                    </m:r>
                    <m:r>
                      <a:rPr lang="en-US" altLang="zh-CN" b="0" i="1" smtClean="0">
                        <a:latin typeface="Cambria Math" panose="02040503050406030204" pitchFamily="18" charset="0"/>
                      </a:rPr>
                      <m:t> </m:t>
                    </m:r>
                    <m:r>
                      <a:rPr lang="en-US" altLang="zh-CN" b="0" i="1" smtClean="0">
                        <a:latin typeface="Cambria Math" panose="02040503050406030204" pitchFamily="18" charset="0"/>
                      </a:rPr>
                      <m:t>𝛾</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2</m:t>
                        </m:r>
                      </m:e>
                    </m:d>
                    <m:r>
                      <a:rPr lang="en-US" altLang="zh-CN" b="0" i="1" smtClean="0">
                        <a:latin typeface="Cambria Math" panose="02040503050406030204" pitchFamily="18" charset="0"/>
                      </a:rPr>
                      <m:t>=(2,1,−2)</m:t>
                    </m:r>
                  </m:oMath>
                </a14:m>
                <a:endParaRPr lang="en-US" altLang="zh-CN" dirty="0"/>
              </a:p>
              <a:p>
                <a:endParaRPr lang="zh-CN" alt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8699" y="2286000"/>
                <a:ext cx="7772401" cy="4048126"/>
              </a:xfrm>
              <a:blipFill>
                <a:blip r:embed="rId2"/>
                <a:stretch>
                  <a:fillRect l="-706" t="-1205"/>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fld id="{C22EC132-B029-469E-9833-413C16851A07}" type="slidenum">
              <a:rPr lang="zh-CN" altLang="en-US" smtClean="0"/>
              <a:t>25</a:t>
            </a:fld>
            <a:endParaRPr lang="zh-CN" altLang="en-US"/>
          </a:p>
        </p:txBody>
      </p:sp>
    </p:spTree>
    <p:extLst>
      <p:ext uri="{BB962C8B-B14F-4D97-AF65-F5344CB8AC3E}">
        <p14:creationId xmlns:p14="http://schemas.microsoft.com/office/powerpoint/2010/main" val="1089621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An example without any riskless asset</a:t>
            </a:r>
            <a:endParaRPr lang="zh-CN" alt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8699" y="2285999"/>
                <a:ext cx="7580041" cy="4070195"/>
              </a:xfrm>
            </p:spPr>
            <p:txBody>
              <a:bodyPr>
                <a:normAutofit/>
              </a:bodyPr>
              <a:lstStyle/>
              <a:p>
                <a:r>
                  <a:rPr lang="en-US" altLang="zh-CN" dirty="0"/>
                  <a:t>The zero-beta rate for the uniformed observer is</a:t>
                </a:r>
              </a:p>
              <a:p>
                <a:pPr marL="0" indent="0">
                  <a:buNone/>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𝑟</m:t>
                      </m:r>
                      <m:r>
                        <a:rPr lang="en-US" altLang="zh-CN" b="0" i="1" smtClean="0">
                          <a:latin typeface="Cambria Math" panose="02040503050406030204" pitchFamily="18" charset="0"/>
                        </a:rPr>
                        <m:t>=</m:t>
                      </m:r>
                      <m:d>
                        <m:dPr>
                          <m:ctrlPr>
                            <a:rPr lang="en-US" altLang="zh-CN" b="0" i="1" smtClean="0">
                              <a:latin typeface="Cambria Math" panose="02040503050406030204" pitchFamily="18" charset="0"/>
                            </a:rPr>
                          </m:ctrlPr>
                        </m:dPr>
                        <m:e>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den>
                          </m:f>
                          <m:r>
                            <a:rPr lang="en-US" altLang="zh-CN" b="0" i="1" smtClean="0">
                              <a:latin typeface="Cambria Math" panose="02040503050406030204" pitchFamily="18" charset="0"/>
                            </a:rPr>
                            <m:t>,0,</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den>
                          </m:f>
                        </m:e>
                      </m:d>
                      <m:r>
                        <a:rPr lang="en-US" altLang="zh-CN" b="0" i="1" smtClean="0">
                          <a:latin typeface="Cambria Math" panose="02040503050406030204" pitchFamily="18" charset="0"/>
                        </a:rPr>
                        <m:t>𝑣</m:t>
                      </m:r>
                      <m:sSup>
                        <m:sSupPr>
                          <m:ctrlPr>
                            <a:rPr lang="en-US" altLang="zh-CN" b="0" i="1" smtClean="0">
                              <a:latin typeface="Cambria Math" panose="02040503050406030204" pitchFamily="18" charset="0"/>
                            </a:rPr>
                          </m:ctrlPr>
                        </m:sSupPr>
                        <m:e>
                          <m:d>
                            <m:dPr>
                              <m:ctrlPr>
                                <a:rPr lang="en-US" altLang="zh-CN" i="1">
                                  <a:latin typeface="Cambria Math" panose="02040503050406030204" pitchFamily="18" charset="0"/>
                                </a:rPr>
                              </m:ctrlPr>
                            </m:dPr>
                            <m:e>
                              <m:f>
                                <m:fPr>
                                  <m:ctrlPr>
                                    <a:rPr lang="en-US" altLang="zh-CN" i="1">
                                      <a:latin typeface="Cambria Math" panose="02040503050406030204" pitchFamily="18" charset="0"/>
                                    </a:rPr>
                                  </m:ctrlPr>
                                </m:fPr>
                                <m:num>
                                  <m:r>
                                    <a:rPr lang="en-US" altLang="zh-CN" i="1">
                                      <a:latin typeface="Cambria Math" panose="02040503050406030204" pitchFamily="18" charset="0"/>
                                    </a:rPr>
                                    <m:t>1</m:t>
                                  </m:r>
                                </m:num>
                                <m:den>
                                  <m:r>
                                    <a:rPr lang="en-US" altLang="zh-CN" i="1">
                                      <a:latin typeface="Cambria Math" panose="02040503050406030204" pitchFamily="18" charset="0"/>
                                    </a:rPr>
                                    <m:t>2</m:t>
                                  </m:r>
                                </m:den>
                              </m:f>
                              <m:r>
                                <a:rPr lang="en-US" altLang="zh-CN" i="1">
                                  <a:latin typeface="Cambria Math" panose="02040503050406030204" pitchFamily="18" charset="0"/>
                                </a:rPr>
                                <m:t>,0,</m:t>
                              </m:r>
                              <m:f>
                                <m:fPr>
                                  <m:ctrlPr>
                                    <a:rPr lang="en-US" altLang="zh-CN" i="1">
                                      <a:latin typeface="Cambria Math" panose="02040503050406030204" pitchFamily="18" charset="0"/>
                                    </a:rPr>
                                  </m:ctrlPr>
                                </m:fPr>
                                <m:num>
                                  <m:r>
                                    <a:rPr lang="en-US" altLang="zh-CN" i="1">
                                      <a:latin typeface="Cambria Math" panose="02040503050406030204" pitchFamily="18" charset="0"/>
                                    </a:rPr>
                                    <m:t>1</m:t>
                                  </m:r>
                                </m:num>
                                <m:den>
                                  <m:r>
                                    <a:rPr lang="en-US" altLang="zh-CN" i="1">
                                      <a:latin typeface="Cambria Math" panose="02040503050406030204" pitchFamily="18" charset="0"/>
                                    </a:rPr>
                                    <m:t>2</m:t>
                                  </m:r>
                                </m:den>
                              </m:f>
                            </m:e>
                          </m:d>
                        </m:e>
                        <m:sup>
                          <m:r>
                            <a:rPr lang="en-US" altLang="zh-CN" b="0" i="1" smtClean="0">
                              <a:latin typeface="Cambria Math" panose="02040503050406030204" pitchFamily="18" charset="0"/>
                            </a:rPr>
                            <m:t>′</m:t>
                          </m:r>
                        </m:sup>
                      </m:sSup>
                      <m:r>
                        <a:rPr lang="en-US" altLang="zh-CN" b="0" i="1" smtClean="0">
                          <a:latin typeface="Cambria Math" panose="02040503050406030204" pitchFamily="18" charset="0"/>
                        </a:rPr>
                        <m:t>=4</m:t>
                      </m:r>
                    </m:oMath>
                  </m:oMathPara>
                </a14:m>
                <a:endParaRPr lang="en-US" altLang="zh-CN" dirty="0"/>
              </a:p>
              <a:p>
                <a:r>
                  <a:rPr lang="en-US" altLang="zh-CN" dirty="0"/>
                  <a:t>Then abnormal return is </a:t>
                </a:r>
              </a:p>
              <a:p>
                <a:pPr marL="0" indent="0">
                  <a:buNone/>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𝜎</m:t>
                          </m:r>
                        </m:e>
                        <m:sub>
                          <m:r>
                            <a:rPr lang="en-US" altLang="zh-CN" b="0" i="1" smtClean="0">
                              <a:latin typeface="Cambria Math" panose="02040503050406030204" pitchFamily="18" charset="0"/>
                            </a:rPr>
                            <m:t>𝛾</m:t>
                          </m:r>
                        </m:sub>
                      </m:sSub>
                      <m:r>
                        <a:rPr lang="en-US" altLang="zh-CN" b="0" i="1" smtClean="0">
                          <a:latin typeface="Cambria Math" panose="02040503050406030204" pitchFamily="18" charset="0"/>
                        </a:rPr>
                        <m:t>=</m:t>
                      </m:r>
                      <m:r>
                        <a:rPr lang="en-US" altLang="zh-CN" b="0" i="1" smtClean="0">
                          <a:latin typeface="Cambria Math" panose="02040503050406030204" pitchFamily="18" charset="0"/>
                        </a:rPr>
                        <m:t>𝐸</m:t>
                      </m:r>
                      <m:d>
                        <m:dPr>
                          <m:begChr m:val="["/>
                          <m:endChr m:val="]"/>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𝛾</m:t>
                          </m:r>
                          <m:d>
                            <m:dPr>
                              <m:ctrlPr>
                                <a:rPr lang="en-US" altLang="zh-CN" b="0" i="1" smtClean="0">
                                  <a:latin typeface="Cambria Math" panose="02040503050406030204" pitchFamily="18" charset="0"/>
                                </a:rPr>
                              </m:ctrlPr>
                            </m:dPr>
                            <m:e>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𝑠</m:t>
                                  </m:r>
                                </m:e>
                              </m:acc>
                            </m:e>
                          </m:d>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𝑥</m:t>
                              </m:r>
                            </m:e>
                          </m:acc>
                        </m:e>
                      </m:d>
                      <m:r>
                        <a:rPr lang="en-US" altLang="zh-CN" b="0" i="0" smtClean="0">
                          <a:latin typeface="Cambria Math" panose="02040503050406030204" pitchFamily="18" charset="0"/>
                        </a:rPr>
                        <m:t>−</m:t>
                      </m:r>
                      <m:r>
                        <m:rPr>
                          <m:sty m:val="p"/>
                        </m:rPr>
                        <a:rPr lang="en-US" altLang="zh-CN" b="0" i="0" smtClean="0">
                          <a:latin typeface="Cambria Math" panose="02040503050406030204" pitchFamily="18" charset="0"/>
                        </a:rPr>
                        <m:t>r</m:t>
                      </m:r>
                      <m:r>
                        <a:rPr lang="en-US" altLang="zh-CN" b="0" i="0" smtClean="0">
                          <a:latin typeface="Cambria Math" panose="02040503050406030204" pitchFamily="18" charset="0"/>
                        </a:rPr>
                        <m:t> −</m:t>
                      </m:r>
                      <m:f>
                        <m:fPr>
                          <m:ctrlPr>
                            <a:rPr lang="en-US" altLang="zh-CN" b="0" i="0" smtClean="0">
                              <a:latin typeface="Cambria Math" panose="02040503050406030204" pitchFamily="18" charset="0"/>
                            </a:rPr>
                          </m:ctrlPr>
                        </m:fPr>
                        <m:num>
                          <m:r>
                            <m:rPr>
                              <m:sty m:val="p"/>
                            </m:rPr>
                            <a:rPr lang="en-US" altLang="zh-CN" b="0" i="0" smtClean="0">
                              <a:latin typeface="Cambria Math" panose="02040503050406030204" pitchFamily="18" charset="0"/>
                            </a:rPr>
                            <m:t>cov</m:t>
                          </m:r>
                          <m:d>
                            <m:dPr>
                              <m:ctrlPr>
                                <a:rPr lang="en-US" altLang="zh-CN" b="0" i="0" smtClean="0">
                                  <a:latin typeface="Cambria Math" panose="02040503050406030204" pitchFamily="18" charset="0"/>
                                </a:rPr>
                              </m:ctrlPr>
                            </m:dPr>
                            <m:e>
                              <m:r>
                                <a:rPr lang="en-US" altLang="zh-CN" i="1">
                                  <a:latin typeface="Cambria Math" panose="02040503050406030204" pitchFamily="18" charset="0"/>
                                </a:rPr>
                                <m:t>𝛾</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𝑥</m:t>
                                  </m:r>
                                </m:e>
                              </m:acc>
                              <m:r>
                                <a:rPr lang="en-US" altLang="zh-CN" b="0" i="0" smtClean="0">
                                  <a:latin typeface="Cambria Math" panose="02040503050406030204" pitchFamily="18" charset="0"/>
                                </a:rPr>
                                <m:t>,</m:t>
                              </m:r>
                              <m:r>
                                <a:rPr lang="en-US" altLang="zh-CN" b="0" i="1" smtClean="0">
                                  <a:latin typeface="Cambria Math" panose="02040503050406030204" pitchFamily="18" charset="0"/>
                                </a:rPr>
                                <m:t>𝛼</m:t>
                              </m:r>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𝑥</m:t>
                                  </m:r>
                                </m:e>
                              </m:acc>
                            </m:e>
                          </m:d>
                        </m:num>
                        <m:den>
                          <m:r>
                            <m:rPr>
                              <m:sty m:val="p"/>
                            </m:rPr>
                            <a:rPr lang="en-US" altLang="zh-CN">
                              <a:latin typeface="Cambria Math" panose="02040503050406030204" pitchFamily="18" charset="0"/>
                            </a:rPr>
                            <m:t>var</m:t>
                          </m:r>
                          <m:d>
                            <m:dPr>
                              <m:ctrlPr>
                                <a:rPr lang="en-US" altLang="zh-CN" i="1">
                                  <a:latin typeface="Cambria Math" panose="02040503050406030204" pitchFamily="18" charset="0"/>
                                </a:rPr>
                              </m:ctrlPr>
                            </m:dPr>
                            <m:e>
                              <m:r>
                                <a:rPr lang="en-US" altLang="zh-CN" i="1">
                                  <a:latin typeface="Cambria Math" panose="02040503050406030204" pitchFamily="18" charset="0"/>
                                </a:rPr>
                                <m:t>𝛼</m:t>
                              </m:r>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𝑥</m:t>
                                  </m:r>
                                </m:e>
                              </m:acc>
                            </m:e>
                          </m:d>
                        </m:den>
                      </m:f>
                      <m:d>
                        <m:dPr>
                          <m:begChr m:val="["/>
                          <m:endChr m:val="]"/>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𝐸</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𝛼</m:t>
                              </m:r>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𝑥</m:t>
                                  </m:r>
                                </m:e>
                              </m:acc>
                            </m:e>
                          </m:d>
                          <m:r>
                            <a:rPr lang="en-US" altLang="zh-CN" b="0" i="1" smtClean="0">
                              <a:latin typeface="Cambria Math" panose="02040503050406030204" pitchFamily="18" charset="0"/>
                            </a:rPr>
                            <m:t>−</m:t>
                          </m:r>
                          <m:r>
                            <a:rPr lang="en-US" altLang="zh-CN" b="0" i="1" smtClean="0">
                              <a:latin typeface="Cambria Math" panose="02040503050406030204" pitchFamily="18" charset="0"/>
                            </a:rPr>
                            <m:t>𝑟</m:t>
                          </m:r>
                        </m:e>
                      </m:d>
                      <m:r>
                        <a:rPr lang="en-US" altLang="zh-CN" b="0" i="0" smtClean="0">
                          <a:latin typeface="Cambria Math" panose="02040503050406030204" pitchFamily="18" charset="0"/>
                        </a:rPr>
                        <m:t>=−1&lt;0</m:t>
                      </m:r>
                    </m:oMath>
                  </m:oMathPara>
                </a14:m>
                <a:endParaRPr lang="en-US" altLang="zh-CN" b="0" i="0" dirty="0">
                  <a:latin typeface="Cambria Math" panose="02040503050406030204" pitchFamily="18" charset="0"/>
                </a:endParaRPr>
              </a:p>
              <a:p>
                <a:r>
                  <a:rPr lang="en-US" altLang="zh-CN" dirty="0"/>
                  <a:t>It shows that a superior performer can plot below even when information is "security specific," provided there is no riskless asset.</a:t>
                </a:r>
                <a:endParaRPr lang="en-US" altLang="zh-CN" b="0" i="0" dirty="0"/>
              </a:p>
              <a:p>
                <a:endParaRPr lang="en-US" altLang="zh-CN" dirty="0"/>
              </a:p>
              <a:p>
                <a:endParaRPr lang="zh-CN" alt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8699" y="2285999"/>
                <a:ext cx="7580041" cy="4070195"/>
              </a:xfrm>
              <a:blipFill>
                <a:blip r:embed="rId2"/>
                <a:stretch>
                  <a:fillRect l="-724" t="-1198"/>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fld id="{C22EC132-B029-469E-9833-413C16851A07}" type="slidenum">
              <a:rPr lang="zh-CN" altLang="en-US" smtClean="0"/>
              <a:t>26</a:t>
            </a:fld>
            <a:endParaRPr lang="zh-CN" altLang="en-US"/>
          </a:p>
        </p:txBody>
      </p:sp>
    </p:spTree>
    <p:extLst>
      <p:ext uri="{BB962C8B-B14F-4D97-AF65-F5344CB8AC3E}">
        <p14:creationId xmlns:p14="http://schemas.microsoft.com/office/powerpoint/2010/main" val="2270591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zh-CN" dirty="0"/>
              <a:t>Content</a:t>
            </a:r>
            <a:endParaRPr lang="zh-CN" altLang="en-US" dirty="0"/>
          </a:p>
        </p:txBody>
      </p:sp>
      <p:sp>
        <p:nvSpPr>
          <p:cNvPr id="7" name="Content Placeholder 6"/>
          <p:cNvSpPr>
            <a:spLocks noGrp="1"/>
          </p:cNvSpPr>
          <p:nvPr>
            <p:ph idx="1"/>
          </p:nvPr>
        </p:nvSpPr>
        <p:spPr/>
        <p:txBody>
          <a:bodyPr/>
          <a:lstStyle/>
          <a:p>
            <a:r>
              <a:rPr lang="en-US" altLang="zh-CN" dirty="0"/>
              <a:t>Introduction</a:t>
            </a:r>
          </a:p>
          <a:p>
            <a:r>
              <a:rPr lang="en-US" altLang="zh-CN" dirty="0"/>
              <a:t>What can go wrong: using SML analysis with market timing</a:t>
            </a:r>
          </a:p>
          <a:p>
            <a:r>
              <a:rPr lang="en-US" altLang="zh-CN" dirty="0"/>
              <a:t>Mean-variance analysis and informed portfolio choice</a:t>
            </a:r>
          </a:p>
          <a:p>
            <a:r>
              <a:rPr lang="en-US" altLang="zh-CN" dirty="0"/>
              <a:t>What can go right: a positive theorem on the use of the SML</a:t>
            </a:r>
          </a:p>
          <a:p>
            <a:r>
              <a:rPr lang="en-US" altLang="zh-CN" dirty="0"/>
              <a:t>An example without any riskless asset</a:t>
            </a:r>
          </a:p>
          <a:p>
            <a:r>
              <a:rPr lang="en-US" altLang="zh-CN" b="1" dirty="0"/>
              <a:t>Conclusion</a:t>
            </a:r>
            <a:endParaRPr lang="zh-CN" altLang="en-US" b="1" dirty="0"/>
          </a:p>
        </p:txBody>
      </p:sp>
      <p:sp>
        <p:nvSpPr>
          <p:cNvPr id="2" name="Slide Number Placeholder 1"/>
          <p:cNvSpPr>
            <a:spLocks noGrp="1"/>
          </p:cNvSpPr>
          <p:nvPr>
            <p:ph type="sldNum" sz="quarter" idx="12"/>
          </p:nvPr>
        </p:nvSpPr>
        <p:spPr/>
        <p:txBody>
          <a:bodyPr/>
          <a:lstStyle/>
          <a:p>
            <a:fld id="{C22EC132-B029-469E-9833-413C16851A07}" type="slidenum">
              <a:rPr lang="zh-CN" altLang="en-US" smtClean="0"/>
              <a:t>27</a:t>
            </a:fld>
            <a:endParaRPr lang="zh-CN" altLang="en-US"/>
          </a:p>
        </p:txBody>
      </p:sp>
    </p:spTree>
    <p:extLst>
      <p:ext uri="{BB962C8B-B14F-4D97-AF65-F5344CB8AC3E}">
        <p14:creationId xmlns:p14="http://schemas.microsoft.com/office/powerpoint/2010/main" val="4069829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Conclusion</a:t>
            </a:r>
            <a:endParaRPr lang="zh-CN" altLang="en-US" dirty="0"/>
          </a:p>
        </p:txBody>
      </p:sp>
      <p:sp>
        <p:nvSpPr>
          <p:cNvPr id="3" name="Content Placeholder 2"/>
          <p:cNvSpPr>
            <a:spLocks noGrp="1"/>
          </p:cNvSpPr>
          <p:nvPr>
            <p:ph idx="1"/>
          </p:nvPr>
        </p:nvSpPr>
        <p:spPr/>
        <p:txBody>
          <a:bodyPr>
            <a:normAutofit lnSpcReduction="10000"/>
          </a:bodyPr>
          <a:lstStyle/>
          <a:p>
            <a:r>
              <a:rPr lang="en-US" altLang="zh-CN" dirty="0"/>
              <a:t>This paper shows even in the absence of statistical measurement problems, a manager who makes optimal use of superior information may plot above, on, or below the SML and may plot inside, on, or outside the efficient frontier</a:t>
            </a:r>
          </a:p>
          <a:p>
            <a:r>
              <a:rPr lang="en-US" altLang="zh-CN" dirty="0"/>
              <a:t>If the reference portfolio is known to be efficient, a manager plotting above the SML necessarily has differential information, but we cannot tell whether or not that information is being used correctly.</a:t>
            </a:r>
          </a:p>
          <a:p>
            <a:r>
              <a:rPr lang="en-US" altLang="zh-CN" dirty="0"/>
              <a:t>With a riskless asset and a situation where the manager learns nothing about the returns on the uninformed observer's portfolio, the manager will plot above the observer's SML</a:t>
            </a:r>
            <a:endParaRPr lang="zh-CN" altLang="en-US" dirty="0"/>
          </a:p>
        </p:txBody>
      </p:sp>
      <p:sp>
        <p:nvSpPr>
          <p:cNvPr id="4" name="Slide Number Placeholder 3"/>
          <p:cNvSpPr>
            <a:spLocks noGrp="1"/>
          </p:cNvSpPr>
          <p:nvPr>
            <p:ph type="sldNum" sz="quarter" idx="12"/>
          </p:nvPr>
        </p:nvSpPr>
        <p:spPr/>
        <p:txBody>
          <a:bodyPr/>
          <a:lstStyle/>
          <a:p>
            <a:fld id="{C22EC132-B029-469E-9833-413C16851A07}" type="slidenum">
              <a:rPr lang="zh-CN" altLang="en-US" smtClean="0"/>
              <a:t>28</a:t>
            </a:fld>
            <a:endParaRPr lang="zh-CN" altLang="en-US"/>
          </a:p>
        </p:txBody>
      </p:sp>
    </p:spTree>
    <p:extLst>
      <p:ext uri="{BB962C8B-B14F-4D97-AF65-F5344CB8AC3E}">
        <p14:creationId xmlns:p14="http://schemas.microsoft.com/office/powerpoint/2010/main" val="577298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Introduction </a:t>
            </a:r>
            <a:endParaRPr lang="zh-CN" altLang="en-US" dirty="0"/>
          </a:p>
        </p:txBody>
      </p:sp>
      <p:sp>
        <p:nvSpPr>
          <p:cNvPr id="3" name="Content Placeholder 2"/>
          <p:cNvSpPr>
            <a:spLocks noGrp="1"/>
          </p:cNvSpPr>
          <p:nvPr>
            <p:ph idx="1"/>
          </p:nvPr>
        </p:nvSpPr>
        <p:spPr>
          <a:xfrm>
            <a:off x="1028700" y="2279176"/>
            <a:ext cx="7200900" cy="3581400"/>
          </a:xfrm>
        </p:spPr>
        <p:txBody>
          <a:bodyPr/>
          <a:lstStyle/>
          <a:p>
            <a:r>
              <a:rPr lang="en-US" altLang="zh-CN" dirty="0"/>
              <a:t>SML: </a:t>
            </a:r>
            <a:r>
              <a:rPr lang="en-US" altLang="zh-CN" i="1" dirty="0"/>
              <a:t>Mean-variance theory </a:t>
            </a:r>
            <a:r>
              <a:rPr lang="en-US" altLang="zh-CN" dirty="0"/>
              <a:t>predicts that if we plot expected returns against beta coefficients, all securities plot on a single line, known as the </a:t>
            </a:r>
            <a:r>
              <a:rPr lang="en-US" altLang="zh-CN" i="1" dirty="0"/>
              <a:t>security market line</a:t>
            </a:r>
            <a:r>
              <a:rPr lang="en-US" altLang="zh-CN" dirty="0"/>
              <a:t>.</a:t>
            </a:r>
            <a:endParaRPr lang="zh-CN" altLang="en-US" dirty="0"/>
          </a:p>
        </p:txBody>
      </p:sp>
      <p:pic>
        <p:nvPicPr>
          <p:cNvPr id="1028" name="Picture 4" descr="http://www.themanagementor.com/enlightenmentorareas/finance/imgs/securitymarketlin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 y="3574506"/>
            <a:ext cx="3600450" cy="2847975"/>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22EC132-B029-469E-9833-413C16851A07}" type="slidenum">
              <a:rPr lang="zh-CN" altLang="en-US" smtClean="0"/>
              <a:t>3</a:t>
            </a:fld>
            <a:endParaRPr lang="zh-CN" altLang="en-US"/>
          </a:p>
        </p:txBody>
      </p:sp>
    </p:spTree>
    <p:extLst>
      <p:ext uri="{BB962C8B-B14F-4D97-AF65-F5344CB8AC3E}">
        <p14:creationId xmlns:p14="http://schemas.microsoft.com/office/powerpoint/2010/main" val="1514803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Introduction</a:t>
            </a:r>
            <a:endParaRPr lang="zh-CN" altLang="en-US" dirty="0"/>
          </a:p>
        </p:txBody>
      </p:sp>
      <p:sp>
        <p:nvSpPr>
          <p:cNvPr id="3" name="Content Placeholder 2"/>
          <p:cNvSpPr>
            <a:spLocks noGrp="1"/>
          </p:cNvSpPr>
          <p:nvPr>
            <p:ph idx="1"/>
          </p:nvPr>
        </p:nvSpPr>
        <p:spPr/>
        <p:txBody>
          <a:bodyPr/>
          <a:lstStyle/>
          <a:p>
            <a:r>
              <a:rPr lang="en-US" altLang="zh-CN" dirty="0"/>
              <a:t>This paper analyzes SML deviations caused by superior performance based on superior information.</a:t>
            </a:r>
          </a:p>
          <a:p>
            <a:r>
              <a:rPr lang="en-US" altLang="zh-CN" dirty="0"/>
              <a:t>superior information: the portfolio manager may have information that is useful for portfolio selection, but is not possessed by the observer.</a:t>
            </a:r>
          </a:p>
          <a:p>
            <a:r>
              <a:rPr lang="en-US" altLang="zh-CN" dirty="0"/>
              <a:t>This paper finds that differential information disrupts the validity of SML analysis.</a:t>
            </a:r>
          </a:p>
        </p:txBody>
      </p:sp>
      <p:sp>
        <p:nvSpPr>
          <p:cNvPr id="4" name="Slide Number Placeholder 3"/>
          <p:cNvSpPr>
            <a:spLocks noGrp="1"/>
          </p:cNvSpPr>
          <p:nvPr>
            <p:ph type="sldNum" sz="quarter" idx="12"/>
          </p:nvPr>
        </p:nvSpPr>
        <p:spPr/>
        <p:txBody>
          <a:bodyPr/>
          <a:lstStyle/>
          <a:p>
            <a:fld id="{C22EC132-B029-469E-9833-413C16851A07}" type="slidenum">
              <a:rPr lang="zh-CN" altLang="en-US" smtClean="0"/>
              <a:t>4</a:t>
            </a:fld>
            <a:endParaRPr lang="zh-CN" altLang="en-US"/>
          </a:p>
        </p:txBody>
      </p:sp>
    </p:spTree>
    <p:extLst>
      <p:ext uri="{BB962C8B-B14F-4D97-AF65-F5344CB8AC3E}">
        <p14:creationId xmlns:p14="http://schemas.microsoft.com/office/powerpoint/2010/main" val="1981460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zh-CN" dirty="0"/>
              <a:t>Content</a:t>
            </a:r>
            <a:endParaRPr lang="zh-CN" altLang="en-US" dirty="0"/>
          </a:p>
        </p:txBody>
      </p:sp>
      <p:sp>
        <p:nvSpPr>
          <p:cNvPr id="7" name="Content Placeholder 6"/>
          <p:cNvSpPr>
            <a:spLocks noGrp="1"/>
          </p:cNvSpPr>
          <p:nvPr>
            <p:ph idx="1"/>
          </p:nvPr>
        </p:nvSpPr>
        <p:spPr/>
        <p:txBody>
          <a:bodyPr/>
          <a:lstStyle/>
          <a:p>
            <a:r>
              <a:rPr lang="en-US" altLang="zh-CN" dirty="0"/>
              <a:t>Introduction</a:t>
            </a:r>
          </a:p>
          <a:p>
            <a:r>
              <a:rPr lang="en-US" altLang="zh-CN" b="1" dirty="0"/>
              <a:t>What can go wrong: using SML analysis with market timing</a:t>
            </a:r>
          </a:p>
          <a:p>
            <a:r>
              <a:rPr lang="en-US" altLang="zh-CN" dirty="0"/>
              <a:t>Mean-variance analysis and informed portfolio choice</a:t>
            </a:r>
          </a:p>
          <a:p>
            <a:r>
              <a:rPr lang="en-US" altLang="zh-CN" dirty="0"/>
              <a:t>What can go right: a positive theorem on the use of the SML</a:t>
            </a:r>
          </a:p>
          <a:p>
            <a:r>
              <a:rPr lang="en-US" altLang="zh-CN" dirty="0"/>
              <a:t>An example without any riskless asset</a:t>
            </a:r>
          </a:p>
          <a:p>
            <a:r>
              <a:rPr lang="en-US" altLang="zh-CN" dirty="0"/>
              <a:t>Conclusion</a:t>
            </a:r>
            <a:endParaRPr lang="zh-CN" altLang="en-US" dirty="0"/>
          </a:p>
        </p:txBody>
      </p:sp>
      <p:sp>
        <p:nvSpPr>
          <p:cNvPr id="2" name="Slide Number Placeholder 1"/>
          <p:cNvSpPr>
            <a:spLocks noGrp="1"/>
          </p:cNvSpPr>
          <p:nvPr>
            <p:ph type="sldNum" sz="quarter" idx="12"/>
          </p:nvPr>
        </p:nvSpPr>
        <p:spPr/>
        <p:txBody>
          <a:bodyPr/>
          <a:lstStyle/>
          <a:p>
            <a:fld id="{C22EC132-B029-469E-9833-413C16851A07}" type="slidenum">
              <a:rPr lang="zh-CN" altLang="en-US" smtClean="0"/>
              <a:t>5</a:t>
            </a:fld>
            <a:endParaRPr lang="zh-CN" altLang="en-US" dirty="0"/>
          </a:p>
        </p:txBody>
      </p:sp>
    </p:spTree>
    <p:extLst>
      <p:ext uri="{BB962C8B-B14F-4D97-AF65-F5344CB8AC3E}">
        <p14:creationId xmlns:p14="http://schemas.microsoft.com/office/powerpoint/2010/main" val="3037180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normAutofit fontScale="90000"/>
          </a:bodyPr>
          <a:lstStyle/>
          <a:p>
            <a:r>
              <a:rPr lang="en-US" altLang="zh-CN" sz="5300" dirty="0"/>
              <a:t>What can go wrong</a:t>
            </a:r>
            <a:br>
              <a:rPr lang="en-US" altLang="zh-CN" dirty="0"/>
            </a:br>
            <a:r>
              <a:rPr lang="en-US" altLang="zh-CN" sz="2800" dirty="0"/>
              <a:t>-use of SML analysis in presence of market timing</a:t>
            </a:r>
            <a:endParaRPr lang="zh-CN" altLang="en-US" sz="28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r>
                  <a:rPr lang="en-US" altLang="zh-CN" dirty="0"/>
                  <a:t>Consider a model with 2 assets:</a:t>
                </a:r>
              </a:p>
              <a:p>
                <a:pPr lvl="1"/>
                <a:r>
                  <a:rPr lang="en-US" altLang="zh-CN" dirty="0"/>
                  <a:t>A riskless asset with return r</a:t>
                </a:r>
              </a:p>
              <a:p>
                <a:pPr lvl="1"/>
                <a:r>
                  <a:rPr lang="en-US" altLang="zh-CN" dirty="0"/>
                  <a:t>A risky asset with return </a:t>
                </a:r>
                <a14:m>
                  <m:oMath xmlns:m="http://schemas.openxmlformats.org/officeDocument/2006/math">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𝑥</m:t>
                        </m:r>
                      </m:e>
                    </m:acc>
                    <m:r>
                      <a:rPr lang="en-US" altLang="zh-CN" b="0" i="1" smtClean="0">
                        <a:latin typeface="Cambria Math" panose="02040503050406030204" pitchFamily="18" charset="0"/>
                      </a:rPr>
                      <m:t>=</m:t>
                    </m:r>
                    <m:r>
                      <a:rPr lang="en-US" altLang="zh-CN" b="0" i="1" smtClean="0">
                        <a:latin typeface="Cambria Math" panose="02040503050406030204" pitchFamily="18" charset="0"/>
                      </a:rPr>
                      <m:t>𝑟</m:t>
                    </m:r>
                    <m:r>
                      <a:rPr lang="en-US" altLang="zh-CN" b="0" i="1" smtClean="0">
                        <a:latin typeface="Cambria Math" panose="02040503050406030204" pitchFamily="18" charset="0"/>
                      </a:rPr>
                      <m:t>+</m:t>
                    </m:r>
                    <m:r>
                      <a:rPr lang="en-US" altLang="zh-CN" b="0" i="1" smtClean="0">
                        <a:latin typeface="Cambria Math" panose="02040503050406030204" pitchFamily="18" charset="0"/>
                      </a:rPr>
                      <m:t>𝜋</m:t>
                    </m:r>
                    <m:r>
                      <a:rPr lang="en-US" altLang="zh-CN" b="0" i="1" smtClean="0">
                        <a:latin typeface="Cambria Math" panose="02040503050406030204" pitchFamily="18" charset="0"/>
                      </a:rPr>
                      <m:t>+</m:t>
                    </m:r>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𝑠</m:t>
                        </m:r>
                      </m:e>
                    </m:acc>
                    <m:r>
                      <a:rPr lang="en-US" altLang="zh-CN" b="0" i="1" smtClean="0">
                        <a:latin typeface="Cambria Math" panose="02040503050406030204" pitchFamily="18" charset="0"/>
                      </a:rPr>
                      <m:t>+ </m:t>
                    </m:r>
                    <m:acc>
                      <m:accPr>
                        <m:chr m:val="̃"/>
                        <m:ctrlPr>
                          <a:rPr lang="en-US" altLang="zh-CN" b="0" i="1" smtClean="0">
                            <a:latin typeface="Cambria Math" panose="02040503050406030204" pitchFamily="18" charset="0"/>
                          </a:rPr>
                        </m:ctrlPr>
                      </m:accPr>
                      <m:e>
                        <m:r>
                          <a:rPr lang="zh-CN" altLang="en-US" b="0" i="1" smtClean="0">
                            <a:latin typeface="Cambria Math" panose="02040503050406030204" pitchFamily="18" charset="0"/>
                          </a:rPr>
                          <m:t>𝜀</m:t>
                        </m:r>
                      </m:e>
                    </m:acc>
                  </m:oMath>
                </a14:m>
                <a:r>
                  <a:rPr lang="en-US" altLang="zh-CN" dirty="0"/>
                  <a:t>,</a:t>
                </a:r>
              </a:p>
              <a:p>
                <a:pPr marL="987552" lvl="2" indent="0">
                  <a:buNone/>
                </a:pPr>
                <a:r>
                  <a:rPr lang="en-US" altLang="zh-CN" dirty="0"/>
                  <a:t>       Where </a:t>
                </a:r>
                <a14:m>
                  <m:oMath xmlns:m="http://schemas.openxmlformats.org/officeDocument/2006/math">
                    <m:r>
                      <a:rPr lang="en-US" altLang="zh-CN" i="1">
                        <a:latin typeface="Cambria Math" panose="02040503050406030204" pitchFamily="18" charset="0"/>
                      </a:rPr>
                      <m:t>𝜋</m:t>
                    </m:r>
                  </m:oMath>
                </a14:m>
                <a:r>
                  <a:rPr lang="en-US" altLang="zh-CN" dirty="0"/>
                  <a:t>: a risk premium</a:t>
                </a:r>
              </a:p>
              <a:p>
                <a:pPr marL="987552" lvl="2" indent="0">
                  <a:buNone/>
                </a:pPr>
                <a:r>
                  <a:rPr lang="en-US" altLang="zh-CN" dirty="0"/>
                  <a:t>		</a:t>
                </a:r>
                <a14:m>
                  <m:oMath xmlns:m="http://schemas.openxmlformats.org/officeDocument/2006/math">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r>
                      <a:rPr lang="en-US" altLang="zh-CN" b="0" i="0" smtClean="0">
                        <a:latin typeface="Cambria Math" panose="02040503050406030204" pitchFamily="18" charset="0"/>
                      </a:rPr>
                      <m:t>:</m:t>
                    </m:r>
                  </m:oMath>
                </a14:m>
                <a:r>
                  <a:rPr lang="en-US" altLang="zh-CN" dirty="0"/>
                  <a:t> signal observed by manager, </a:t>
                </a:r>
                <a14:m>
                  <m:oMath xmlns:m="http://schemas.openxmlformats.org/officeDocument/2006/math">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oMath>
                </a14:m>
                <a:r>
                  <a:rPr lang="en-US" altLang="zh-CN" dirty="0"/>
                  <a:t>~N(0, </a:t>
                </a:r>
                <a14:m>
                  <m:oMath xmlns:m="http://schemas.openxmlformats.org/officeDocument/2006/math">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𝜎</m:t>
                        </m:r>
                      </m:e>
                      <m:sub>
                        <m:r>
                          <a:rPr lang="en-US" altLang="zh-CN" b="0" i="1" smtClean="0">
                            <a:latin typeface="Cambria Math" panose="02040503050406030204" pitchFamily="18" charset="0"/>
                          </a:rPr>
                          <m:t>𝑠</m:t>
                        </m:r>
                      </m:sub>
                      <m:sup>
                        <m:r>
                          <a:rPr lang="en-US" altLang="zh-CN" b="0" i="1" smtClean="0">
                            <a:latin typeface="Cambria Math" panose="02040503050406030204" pitchFamily="18" charset="0"/>
                          </a:rPr>
                          <m:t>2</m:t>
                        </m:r>
                      </m:sup>
                    </m:sSubSup>
                  </m:oMath>
                </a14:m>
                <a:r>
                  <a:rPr lang="en-US" altLang="zh-CN" dirty="0"/>
                  <a:t>), </a:t>
                </a:r>
                <a14:m>
                  <m:oMath xmlns:m="http://schemas.openxmlformats.org/officeDocument/2006/math">
                    <m:sSubSup>
                      <m:sSubSupPr>
                        <m:ctrlPr>
                          <a:rPr lang="en-US" altLang="zh-CN" i="1">
                            <a:latin typeface="Cambria Math" panose="02040503050406030204" pitchFamily="18" charset="0"/>
                          </a:rPr>
                        </m:ctrlPr>
                      </m:sSubSupPr>
                      <m:e>
                        <m:r>
                          <a:rPr lang="en-US" altLang="zh-CN" i="1">
                            <a:latin typeface="Cambria Math" panose="02040503050406030204" pitchFamily="18" charset="0"/>
                          </a:rPr>
                          <m:t>𝜎</m:t>
                        </m:r>
                      </m:e>
                      <m:sub>
                        <m:r>
                          <a:rPr lang="en-US" altLang="zh-CN" i="1">
                            <a:latin typeface="Cambria Math" panose="02040503050406030204" pitchFamily="18" charset="0"/>
                          </a:rPr>
                          <m:t>𝑠</m:t>
                        </m:r>
                      </m:sub>
                      <m:sup>
                        <m:r>
                          <a:rPr lang="en-US" altLang="zh-CN" i="1">
                            <a:latin typeface="Cambria Math" panose="02040503050406030204" pitchFamily="18" charset="0"/>
                          </a:rPr>
                          <m:t>2</m:t>
                        </m:r>
                      </m:sup>
                    </m:sSubSup>
                    <m:r>
                      <a:rPr lang="en-US" altLang="zh-CN" b="0" i="1" smtClean="0">
                        <a:latin typeface="Cambria Math" panose="02040503050406030204" pitchFamily="18" charset="0"/>
                      </a:rPr>
                      <m:t>&gt;0</m:t>
                    </m:r>
                  </m:oMath>
                </a14:m>
                <a:endParaRPr lang="en-US" altLang="zh-CN" dirty="0"/>
              </a:p>
              <a:p>
                <a:pPr marL="1901952" lvl="4" indent="0">
                  <a:buNone/>
                </a:pPr>
                <a:r>
                  <a:rPr lang="en-US" altLang="zh-CN" dirty="0"/>
                  <a:t>	</a:t>
                </a:r>
                <a14:m>
                  <m:oMath xmlns:m="http://schemas.openxmlformats.org/officeDocument/2006/math">
                    <m:acc>
                      <m:accPr>
                        <m:chr m:val="̃"/>
                        <m:ctrlPr>
                          <a:rPr lang="en-US" altLang="zh-CN" sz="1800" i="1">
                            <a:latin typeface="Cambria Math" panose="02040503050406030204" pitchFamily="18" charset="0"/>
                          </a:rPr>
                        </m:ctrlPr>
                      </m:accPr>
                      <m:e>
                        <m:acc>
                          <m:accPr>
                            <m:chr m:val="̃"/>
                            <m:ctrlPr>
                              <a:rPr lang="en-US" altLang="zh-CN" sz="1800" i="1">
                                <a:latin typeface="Cambria Math" panose="02040503050406030204" pitchFamily="18" charset="0"/>
                              </a:rPr>
                            </m:ctrlPr>
                          </m:accPr>
                          <m:e>
                            <m:r>
                              <a:rPr lang="zh-CN" altLang="en-US" sz="1800" i="1">
                                <a:latin typeface="Cambria Math" panose="02040503050406030204" pitchFamily="18" charset="0"/>
                              </a:rPr>
                              <m:t>𝜀</m:t>
                            </m:r>
                          </m:e>
                        </m:acc>
                      </m:e>
                    </m:acc>
                    <m:r>
                      <a:rPr lang="en-US" altLang="zh-CN" sz="1800">
                        <a:latin typeface="Cambria Math" panose="02040503050406030204" pitchFamily="18" charset="0"/>
                      </a:rPr>
                      <m:t>:</m:t>
                    </m:r>
                  </m:oMath>
                </a14:m>
                <a:r>
                  <a:rPr lang="en-US" altLang="zh-CN" sz="1800" dirty="0"/>
                  <a:t> unobserved noise term, </a:t>
                </a:r>
                <a14:m>
                  <m:oMath xmlns:m="http://schemas.openxmlformats.org/officeDocument/2006/math">
                    <m:acc>
                      <m:accPr>
                        <m:chr m:val="̃"/>
                        <m:ctrlPr>
                          <a:rPr lang="en-US" altLang="zh-CN" sz="1800" i="1">
                            <a:latin typeface="Cambria Math" panose="02040503050406030204" pitchFamily="18" charset="0"/>
                          </a:rPr>
                        </m:ctrlPr>
                      </m:accPr>
                      <m:e>
                        <m:r>
                          <a:rPr lang="zh-CN" altLang="en-US" sz="1800" i="1">
                            <a:latin typeface="Cambria Math" panose="02040503050406030204" pitchFamily="18" charset="0"/>
                          </a:rPr>
                          <m:t>𝜀</m:t>
                        </m:r>
                      </m:e>
                    </m:acc>
                  </m:oMath>
                </a14:m>
                <a:r>
                  <a:rPr lang="en-US" altLang="zh-CN" sz="1800" dirty="0"/>
                  <a:t>~N(0, </a:t>
                </a:r>
                <a14:m>
                  <m:oMath xmlns:m="http://schemas.openxmlformats.org/officeDocument/2006/math">
                    <m:sSubSup>
                      <m:sSubSupPr>
                        <m:ctrlPr>
                          <a:rPr lang="en-US" altLang="zh-CN" sz="1800" i="1">
                            <a:latin typeface="Cambria Math" panose="02040503050406030204" pitchFamily="18" charset="0"/>
                          </a:rPr>
                        </m:ctrlPr>
                      </m:sSubSupPr>
                      <m:e>
                        <m:r>
                          <a:rPr lang="en-US" altLang="zh-CN" sz="1800" i="1">
                            <a:latin typeface="Cambria Math" panose="02040503050406030204" pitchFamily="18" charset="0"/>
                          </a:rPr>
                          <m:t>𝜎</m:t>
                        </m:r>
                      </m:e>
                      <m:sub>
                        <m:r>
                          <a:rPr lang="zh-CN" altLang="en-US" sz="1800" i="1" smtClean="0">
                            <a:latin typeface="Cambria Math" panose="02040503050406030204" pitchFamily="18" charset="0"/>
                          </a:rPr>
                          <m:t>𝜀</m:t>
                        </m:r>
                      </m:sub>
                      <m:sup>
                        <m:r>
                          <a:rPr lang="en-US" altLang="zh-CN" sz="1800" i="1">
                            <a:latin typeface="Cambria Math" panose="02040503050406030204" pitchFamily="18" charset="0"/>
                          </a:rPr>
                          <m:t>2</m:t>
                        </m:r>
                      </m:sup>
                    </m:sSubSup>
                  </m:oMath>
                </a14:m>
                <a:r>
                  <a:rPr lang="en-US" altLang="zh-CN" sz="1800" dirty="0"/>
                  <a:t>), </a:t>
                </a:r>
                <a14:m>
                  <m:oMath xmlns:m="http://schemas.openxmlformats.org/officeDocument/2006/math">
                    <m:sSubSup>
                      <m:sSubSupPr>
                        <m:ctrlPr>
                          <a:rPr lang="en-US" altLang="zh-CN" sz="1800" i="1">
                            <a:latin typeface="Cambria Math" panose="02040503050406030204" pitchFamily="18" charset="0"/>
                          </a:rPr>
                        </m:ctrlPr>
                      </m:sSubSupPr>
                      <m:e>
                        <m:r>
                          <a:rPr lang="en-US" altLang="zh-CN" sz="1800" i="1">
                            <a:latin typeface="Cambria Math" panose="02040503050406030204" pitchFamily="18" charset="0"/>
                          </a:rPr>
                          <m:t>𝜎</m:t>
                        </m:r>
                      </m:e>
                      <m:sub>
                        <m:r>
                          <a:rPr lang="zh-CN" altLang="en-US" sz="1800" i="1">
                            <a:latin typeface="Cambria Math" panose="02040503050406030204" pitchFamily="18" charset="0"/>
                          </a:rPr>
                          <m:t>𝜀</m:t>
                        </m:r>
                      </m:sub>
                      <m:sup>
                        <m:r>
                          <a:rPr lang="en-US" altLang="zh-CN" sz="1800" i="1">
                            <a:latin typeface="Cambria Math" panose="02040503050406030204" pitchFamily="18" charset="0"/>
                          </a:rPr>
                          <m:t>2</m:t>
                        </m:r>
                      </m:sup>
                    </m:sSubSup>
                    <m:r>
                      <a:rPr lang="en-US" altLang="zh-CN" sz="1800" b="0" i="1" smtClean="0">
                        <a:latin typeface="Cambria Math" panose="02040503050406030204" pitchFamily="18" charset="0"/>
                      </a:rPr>
                      <m:t>&gt;0</m:t>
                    </m:r>
                  </m:oMath>
                </a14:m>
                <a:endParaRPr lang="en-US" altLang="zh-CN" sz="1800" dirty="0"/>
              </a:p>
              <a:p>
                <a:pPr lvl="0"/>
                <a:r>
                  <a:rPr lang="en-US" altLang="zh-CN" dirty="0">
                    <a:solidFill>
                      <a:srgbClr val="191B0E"/>
                    </a:solidFill>
                  </a:rPr>
                  <a:t>Assume r = 0</a:t>
                </a:r>
              </a:p>
              <a:p>
                <a:pPr lvl="0"/>
                <a:r>
                  <a:rPr lang="en-US" altLang="zh-CN" dirty="0">
                    <a:solidFill>
                      <a:srgbClr val="191B0E"/>
                    </a:solidFill>
                  </a:rPr>
                  <a:t>Utility function: </a:t>
                </a:r>
                <a14:m>
                  <m:oMath xmlns:m="http://schemas.openxmlformats.org/officeDocument/2006/math">
                    <m:r>
                      <a:rPr lang="en-US" altLang="zh-CN" b="0" i="1" smtClean="0">
                        <a:solidFill>
                          <a:srgbClr val="191B0E"/>
                        </a:solidFill>
                        <a:latin typeface="Cambria Math" panose="02040503050406030204" pitchFamily="18" charset="0"/>
                      </a:rPr>
                      <m:t>𝑢</m:t>
                    </m:r>
                    <m:d>
                      <m:dPr>
                        <m:ctrlPr>
                          <a:rPr lang="en-US" altLang="zh-CN" b="0" i="1" smtClean="0">
                            <a:solidFill>
                              <a:srgbClr val="191B0E"/>
                            </a:solidFill>
                            <a:latin typeface="Cambria Math" panose="02040503050406030204" pitchFamily="18" charset="0"/>
                          </a:rPr>
                        </m:ctrlPr>
                      </m:dPr>
                      <m:e>
                        <m:acc>
                          <m:accPr>
                            <m:chr m:val="̃"/>
                            <m:ctrlPr>
                              <a:rPr lang="en-US" altLang="zh-CN" b="0" i="1" smtClean="0">
                                <a:solidFill>
                                  <a:srgbClr val="191B0E"/>
                                </a:solidFill>
                                <a:latin typeface="Cambria Math" panose="02040503050406030204" pitchFamily="18" charset="0"/>
                              </a:rPr>
                            </m:ctrlPr>
                          </m:accPr>
                          <m:e>
                            <m:r>
                              <a:rPr lang="en-US" altLang="zh-CN" b="0" i="1" smtClean="0">
                                <a:solidFill>
                                  <a:srgbClr val="191B0E"/>
                                </a:solidFill>
                                <a:latin typeface="Cambria Math" panose="02040503050406030204" pitchFamily="18" charset="0"/>
                              </a:rPr>
                              <m:t>𝜔</m:t>
                            </m:r>
                          </m:e>
                        </m:acc>
                      </m:e>
                    </m:d>
                    <m:r>
                      <a:rPr lang="en-US" altLang="zh-CN" b="0" i="1" smtClean="0">
                        <a:solidFill>
                          <a:srgbClr val="191B0E"/>
                        </a:solidFill>
                        <a:latin typeface="Cambria Math" panose="02040503050406030204" pitchFamily="18" charset="0"/>
                      </a:rPr>
                      <m:t>=−</m:t>
                    </m:r>
                    <m:sSup>
                      <m:sSupPr>
                        <m:ctrlPr>
                          <a:rPr lang="en-US" altLang="zh-CN" b="0" i="1" smtClean="0">
                            <a:solidFill>
                              <a:srgbClr val="191B0E"/>
                            </a:solidFill>
                            <a:latin typeface="Cambria Math" panose="02040503050406030204" pitchFamily="18" charset="0"/>
                          </a:rPr>
                        </m:ctrlPr>
                      </m:sSupPr>
                      <m:e>
                        <m:r>
                          <a:rPr lang="en-US" altLang="zh-CN" b="0" i="1" smtClean="0">
                            <a:solidFill>
                              <a:srgbClr val="191B0E"/>
                            </a:solidFill>
                            <a:latin typeface="Cambria Math" panose="02040503050406030204" pitchFamily="18" charset="0"/>
                          </a:rPr>
                          <m:t>𝑒</m:t>
                        </m:r>
                      </m:e>
                      <m:sup>
                        <m:r>
                          <a:rPr lang="en-US" altLang="zh-CN" b="0" i="1"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𝐴</m:t>
                        </m:r>
                        <m:acc>
                          <m:accPr>
                            <m:chr m:val="̃"/>
                            <m:ctrlPr>
                              <a:rPr lang="en-US" altLang="zh-CN" b="0" i="1" smtClean="0">
                                <a:solidFill>
                                  <a:srgbClr val="191B0E"/>
                                </a:solidFill>
                                <a:latin typeface="Cambria Math" panose="02040503050406030204" pitchFamily="18" charset="0"/>
                              </a:rPr>
                            </m:ctrlPr>
                          </m:accPr>
                          <m:e>
                            <m:r>
                              <a:rPr lang="en-US" altLang="zh-CN" b="0" i="1" smtClean="0">
                                <a:solidFill>
                                  <a:srgbClr val="191B0E"/>
                                </a:solidFill>
                                <a:latin typeface="Cambria Math" panose="02040503050406030204" pitchFamily="18" charset="0"/>
                              </a:rPr>
                              <m:t>𝜔</m:t>
                            </m:r>
                          </m:e>
                        </m:acc>
                      </m:sup>
                    </m:sSup>
                    <m:r>
                      <a:rPr lang="en-US" altLang="zh-CN" b="0" i="0" smtClean="0">
                        <a:solidFill>
                          <a:srgbClr val="191B0E"/>
                        </a:solidFill>
                        <a:latin typeface="Cambria Math" panose="02040503050406030204" pitchFamily="18" charset="0"/>
                      </a:rPr>
                      <m:t>, </m:t>
                    </m:r>
                    <m:r>
                      <m:rPr>
                        <m:sty m:val="p"/>
                      </m:rPr>
                      <a:rPr lang="en-US" altLang="zh-CN" b="0" i="0" smtClean="0">
                        <a:solidFill>
                          <a:srgbClr val="191B0E"/>
                        </a:solidFill>
                        <a:latin typeface="Cambria Math" panose="02040503050406030204" pitchFamily="18" charset="0"/>
                      </a:rPr>
                      <m:t>A</m:t>
                    </m:r>
                    <m:r>
                      <a:rPr lang="en-US" altLang="zh-CN" b="0" i="0" smtClean="0">
                        <a:solidFill>
                          <a:srgbClr val="191B0E"/>
                        </a:solidFill>
                        <a:latin typeface="Cambria Math" panose="02040503050406030204" pitchFamily="18" charset="0"/>
                      </a:rPr>
                      <m:t>&gt;0</m:t>
                    </m:r>
                  </m:oMath>
                </a14:m>
                <a:endParaRPr lang="en-US" altLang="zh-CN" dirty="0">
                  <a:solidFill>
                    <a:srgbClr val="191B0E"/>
                  </a:solidFill>
                </a:endParaRPr>
              </a:p>
              <a:p>
                <a:pPr lvl="0"/>
                <a:r>
                  <a:rPr lang="en-US" altLang="zh-CN" dirty="0">
                    <a:solidFill>
                      <a:srgbClr val="191B0E"/>
                    </a:solidFill>
                  </a:rPr>
                  <a:t>Manager’s problem: given the signal s, choose </a:t>
                </a:r>
                <a14:m>
                  <m:oMath xmlns:m="http://schemas.openxmlformats.org/officeDocument/2006/math">
                    <m:r>
                      <a:rPr lang="en-US" altLang="zh-CN" b="0" i="1" smtClean="0">
                        <a:solidFill>
                          <a:srgbClr val="191B0E"/>
                        </a:solidFill>
                        <a:latin typeface="Cambria Math" panose="02040503050406030204" pitchFamily="18" charset="0"/>
                      </a:rPr>
                      <m:t>𝛾</m:t>
                    </m:r>
                    <m:r>
                      <a:rPr lang="en-US" altLang="zh-CN" b="0" i="1"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𝑠</m:t>
                    </m:r>
                    <m:r>
                      <a:rPr lang="en-US" altLang="zh-CN" b="0" i="1" smtClean="0">
                        <a:solidFill>
                          <a:srgbClr val="191B0E"/>
                        </a:solidFill>
                        <a:latin typeface="Cambria Math" panose="02040503050406030204" pitchFamily="18" charset="0"/>
                      </a:rPr>
                      <m:t>)</m:t>
                    </m:r>
                  </m:oMath>
                </a14:m>
                <a:endParaRPr lang="en-US" altLang="zh-CN" dirty="0">
                  <a:solidFill>
                    <a:srgbClr val="191B0E"/>
                  </a:solidFill>
                </a:endParaRPr>
              </a:p>
              <a:p>
                <a:pPr marL="530352" lvl="1" indent="0" algn="ctr">
                  <a:buNone/>
                </a:pPr>
                <a14:m>
                  <m:oMathPara xmlns:m="http://schemas.openxmlformats.org/officeDocument/2006/math">
                    <m:oMathParaPr>
                      <m:jc m:val="centerGroup"/>
                    </m:oMathParaPr>
                    <m:oMath xmlns:m="http://schemas.openxmlformats.org/officeDocument/2006/math">
                      <m:func>
                        <m:funcPr>
                          <m:ctrlPr>
                            <a:rPr lang="en-US" altLang="zh-CN" b="0" i="1" smtClean="0">
                              <a:solidFill>
                                <a:srgbClr val="191B0E"/>
                              </a:solidFill>
                              <a:latin typeface="Cambria Math" panose="02040503050406030204" pitchFamily="18" charset="0"/>
                            </a:rPr>
                          </m:ctrlPr>
                        </m:funcPr>
                        <m:fName>
                          <m:r>
                            <m:rPr>
                              <m:sty m:val="p"/>
                            </m:rPr>
                            <a:rPr lang="en-US" altLang="zh-CN" b="0" i="0" smtClean="0">
                              <a:solidFill>
                                <a:srgbClr val="191B0E"/>
                              </a:solidFill>
                              <a:latin typeface="Cambria Math" panose="02040503050406030204" pitchFamily="18" charset="0"/>
                            </a:rPr>
                            <m:t>max</m:t>
                          </m:r>
                        </m:fName>
                        <m:e>
                          <m:r>
                            <a:rPr lang="en-US" altLang="zh-CN" b="0" i="1" smtClean="0">
                              <a:solidFill>
                                <a:srgbClr val="191B0E"/>
                              </a:solidFill>
                              <a:latin typeface="Cambria Math" panose="02040503050406030204" pitchFamily="18" charset="0"/>
                            </a:rPr>
                            <m:t>𝐸</m:t>
                          </m:r>
                          <m:r>
                            <a:rPr lang="en-US" altLang="zh-CN" b="0" i="1" smtClean="0">
                              <a:solidFill>
                                <a:srgbClr val="191B0E"/>
                              </a:solidFill>
                              <a:latin typeface="Cambria Math" panose="02040503050406030204" pitchFamily="18" charset="0"/>
                            </a:rPr>
                            <m:t>[−</m:t>
                          </m:r>
                          <m:sSup>
                            <m:sSupPr>
                              <m:ctrlPr>
                                <a:rPr lang="en-US" altLang="zh-CN" b="0" i="1" smtClean="0">
                                  <a:solidFill>
                                    <a:srgbClr val="191B0E"/>
                                  </a:solidFill>
                                  <a:latin typeface="Cambria Math" panose="02040503050406030204" pitchFamily="18" charset="0"/>
                                </a:rPr>
                              </m:ctrlPr>
                            </m:sSupPr>
                            <m:e>
                              <m:r>
                                <a:rPr lang="en-US" altLang="zh-CN" b="0" i="1" smtClean="0">
                                  <a:solidFill>
                                    <a:srgbClr val="191B0E"/>
                                  </a:solidFill>
                                  <a:latin typeface="Cambria Math" panose="02040503050406030204" pitchFamily="18" charset="0"/>
                                </a:rPr>
                                <m:t>𝑒</m:t>
                              </m:r>
                            </m:e>
                            <m:sup>
                              <m:r>
                                <a:rPr lang="en-US" altLang="zh-CN" b="0" i="1"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𝐴</m:t>
                              </m:r>
                              <m:r>
                                <a:rPr lang="en-US" altLang="zh-CN" b="0" i="1" smtClean="0">
                                  <a:solidFill>
                                    <a:srgbClr val="191B0E"/>
                                  </a:solidFill>
                                  <a:latin typeface="Cambria Math" panose="02040503050406030204" pitchFamily="18" charset="0"/>
                                </a:rPr>
                                <m:t>𝛾</m:t>
                              </m:r>
                              <m:d>
                                <m:dPr>
                                  <m:ctrlPr>
                                    <a:rPr lang="en-US" altLang="zh-CN" b="0" i="1" smtClean="0">
                                      <a:solidFill>
                                        <a:srgbClr val="191B0E"/>
                                      </a:solidFill>
                                      <a:latin typeface="Cambria Math" panose="02040503050406030204" pitchFamily="18" charset="0"/>
                                    </a:rPr>
                                  </m:ctrlPr>
                                </m:dPr>
                                <m:e>
                                  <m:r>
                                    <a:rPr lang="en-US" altLang="zh-CN" b="0" i="1" smtClean="0">
                                      <a:solidFill>
                                        <a:srgbClr val="191B0E"/>
                                      </a:solidFill>
                                      <a:latin typeface="Cambria Math" panose="02040503050406030204" pitchFamily="18" charset="0"/>
                                    </a:rPr>
                                    <m:t>𝑠</m:t>
                                  </m:r>
                                </m:e>
                              </m:d>
                              <m:r>
                                <a:rPr lang="en-US" altLang="zh-CN" b="0" i="1" smtClean="0">
                                  <a:solidFill>
                                    <a:srgbClr val="191B0E"/>
                                  </a:solidFill>
                                  <a:latin typeface="Cambria Math" panose="02040503050406030204" pitchFamily="18" charset="0"/>
                                </a:rPr>
                                <m:t>(</m:t>
                              </m:r>
                              <m:r>
                                <a:rPr lang="en-US" altLang="zh-CN">
                                  <a:solidFill>
                                    <a:srgbClr val="191B0E"/>
                                  </a:solidFill>
                                  <a:latin typeface="Cambria Math" panose="02040503050406030204" pitchFamily="18" charset="0"/>
                                </a:rPr>
                                <m:t>𝜋</m:t>
                              </m:r>
                              <m:r>
                                <a:rPr lang="en-US" altLang="zh-CN">
                                  <a:solidFill>
                                    <a:srgbClr val="191B0E"/>
                                  </a:solidFill>
                                  <a:latin typeface="Cambria Math" panose="02040503050406030204" pitchFamily="18" charset="0"/>
                                </a:rPr>
                                <m:t>+</m:t>
                              </m:r>
                              <m:r>
                                <a:rPr lang="en-US" altLang="zh-CN">
                                  <a:solidFill>
                                    <a:srgbClr val="191B0E"/>
                                  </a:solidFill>
                                  <a:latin typeface="Cambria Math" panose="02040503050406030204" pitchFamily="18" charset="0"/>
                                </a:rPr>
                                <m:t>𝑠</m:t>
                              </m:r>
                              <m:r>
                                <a:rPr lang="en-US" altLang="zh-CN" b="0" i="1" smtClean="0">
                                  <a:solidFill>
                                    <a:srgbClr val="191B0E"/>
                                  </a:solidFill>
                                  <a:latin typeface="Cambria Math" panose="02040503050406030204" pitchFamily="18" charset="0"/>
                                </a:rPr>
                                <m:t>+</m:t>
                              </m:r>
                              <m:acc>
                                <m:accPr>
                                  <m:chr m:val="̃"/>
                                  <m:ctrlPr>
                                    <a:rPr lang="en-US" altLang="zh-CN" i="1">
                                      <a:latin typeface="Cambria Math" panose="02040503050406030204" pitchFamily="18" charset="0"/>
                                    </a:rPr>
                                  </m:ctrlPr>
                                </m:accPr>
                                <m:e>
                                  <m:r>
                                    <a:rPr lang="zh-CN" altLang="en-US">
                                      <a:latin typeface="Cambria Math" panose="02040503050406030204" pitchFamily="18" charset="0"/>
                                    </a:rPr>
                                    <m:t>𝜀</m:t>
                                  </m:r>
                                </m:e>
                              </m:acc>
                              <m:r>
                                <a:rPr lang="en-US" altLang="zh-CN" b="0" i="1" smtClean="0">
                                  <a:latin typeface="Cambria Math" panose="02040503050406030204" pitchFamily="18" charset="0"/>
                                </a:rPr>
                                <m:t>)</m:t>
                              </m:r>
                            </m:sup>
                          </m:sSup>
                          <m:r>
                            <a:rPr lang="en-US" altLang="zh-CN" b="0" i="1" smtClean="0">
                              <a:solidFill>
                                <a:srgbClr val="191B0E"/>
                              </a:solidFill>
                              <a:latin typeface="Cambria Math" panose="02040503050406030204" pitchFamily="18" charset="0"/>
                            </a:rPr>
                            <m:t>]</m:t>
                          </m:r>
                        </m:e>
                      </m:func>
                    </m:oMath>
                  </m:oMathPara>
                </a14:m>
                <a:endParaRPr lang="en-US" altLang="zh-CN" dirty="0">
                  <a:solidFill>
                    <a:srgbClr val="191B0E"/>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762" t="-2211"/>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fld id="{C22EC132-B029-469E-9833-413C16851A07}" type="slidenum">
              <a:rPr lang="zh-CN" altLang="en-US" smtClean="0"/>
              <a:t>6</a:t>
            </a:fld>
            <a:endParaRPr lang="zh-CN" altLang="en-US"/>
          </a:p>
        </p:txBody>
      </p:sp>
    </p:spTree>
    <p:extLst>
      <p:ext uri="{BB962C8B-B14F-4D97-AF65-F5344CB8AC3E}">
        <p14:creationId xmlns:p14="http://schemas.microsoft.com/office/powerpoint/2010/main" val="1927533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zh-CN" sz="4800" dirty="0"/>
              <a:t>What can go wrong</a:t>
            </a:r>
            <a:br>
              <a:rPr lang="en-US" altLang="zh-CN" sz="2800" dirty="0"/>
            </a:br>
            <a:r>
              <a:rPr lang="en-US" altLang="zh-CN" sz="2500" dirty="0"/>
              <a:t>-use of SML analysis in presence of market timing</a:t>
            </a:r>
            <a:endParaRPr lang="zh-CN" altLang="en-US" sz="25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altLang="zh-CN" dirty="0"/>
                  <a:t>Solution: </a:t>
                </a:r>
              </a:p>
              <a:p>
                <a:pPr marL="530352" lvl="1" indent="0">
                  <a:buNone/>
                </a:pPr>
                <a:r>
                  <a:rPr lang="en-US" altLang="zh-CN" dirty="0">
                    <a:solidFill>
                      <a:srgbClr val="191B0E"/>
                    </a:solidFill>
                  </a:rPr>
                  <a:t>Manager choice:     </a:t>
                </a:r>
                <a14:m>
                  <m:oMath xmlns:m="http://schemas.openxmlformats.org/officeDocument/2006/math">
                    <m:r>
                      <a:rPr lang="en-US" altLang="zh-CN">
                        <a:solidFill>
                          <a:srgbClr val="191B0E"/>
                        </a:solidFill>
                        <a:latin typeface="Cambria Math" panose="02040503050406030204" pitchFamily="18" charset="0"/>
                      </a:rPr>
                      <m:t>𝛾</m:t>
                    </m:r>
                    <m:d>
                      <m:dPr>
                        <m:ctrlPr>
                          <a:rPr lang="en-US" altLang="zh-CN" i="1">
                            <a:solidFill>
                              <a:srgbClr val="191B0E"/>
                            </a:solidFill>
                            <a:latin typeface="Cambria Math" panose="02040503050406030204" pitchFamily="18" charset="0"/>
                          </a:rPr>
                        </m:ctrlPr>
                      </m:dPr>
                      <m:e>
                        <m:r>
                          <a:rPr lang="en-US" altLang="zh-CN">
                            <a:solidFill>
                              <a:srgbClr val="191B0E"/>
                            </a:solidFill>
                            <a:latin typeface="Cambria Math" panose="02040503050406030204" pitchFamily="18" charset="0"/>
                          </a:rPr>
                          <m:t>𝑠</m:t>
                        </m:r>
                      </m:e>
                    </m:d>
                    <m:r>
                      <a:rPr lang="en-US" altLang="zh-CN" b="0" i="1" smtClean="0">
                        <a:solidFill>
                          <a:srgbClr val="191B0E"/>
                        </a:solidFill>
                        <a:latin typeface="Cambria Math" panose="02040503050406030204" pitchFamily="18" charset="0"/>
                      </a:rPr>
                      <m:t>=</m:t>
                    </m:r>
                    <m:f>
                      <m:fPr>
                        <m:ctrlPr>
                          <a:rPr lang="en-US" altLang="zh-CN" b="0" i="1" smtClean="0">
                            <a:solidFill>
                              <a:srgbClr val="191B0E"/>
                            </a:solidFill>
                            <a:latin typeface="Cambria Math" panose="02040503050406030204" pitchFamily="18" charset="0"/>
                          </a:rPr>
                        </m:ctrlPr>
                      </m:fPr>
                      <m:num>
                        <m:r>
                          <a:rPr lang="en-US" altLang="zh-CN">
                            <a:solidFill>
                              <a:srgbClr val="191B0E"/>
                            </a:solidFill>
                            <a:latin typeface="Cambria Math" panose="02040503050406030204" pitchFamily="18" charset="0"/>
                          </a:rPr>
                          <m:t>𝜋</m:t>
                        </m:r>
                        <m:r>
                          <a:rPr lang="en-US" altLang="zh-CN">
                            <a:solidFill>
                              <a:srgbClr val="191B0E"/>
                            </a:solidFill>
                            <a:latin typeface="Cambria Math" panose="02040503050406030204" pitchFamily="18" charset="0"/>
                          </a:rPr>
                          <m:t>+</m:t>
                        </m:r>
                        <m:r>
                          <a:rPr lang="en-US" altLang="zh-CN">
                            <a:solidFill>
                              <a:srgbClr val="191B0E"/>
                            </a:solidFill>
                            <a:latin typeface="Cambria Math" panose="02040503050406030204" pitchFamily="18" charset="0"/>
                          </a:rPr>
                          <m:t>𝑠</m:t>
                        </m:r>
                      </m:num>
                      <m:den>
                        <m:sSubSup>
                          <m:sSubSupPr>
                            <m:ctrlPr>
                              <a:rPr lang="en-US" altLang="zh-CN" b="0" i="1" smtClean="0">
                                <a:solidFill>
                                  <a:srgbClr val="191B0E"/>
                                </a:solidFill>
                                <a:latin typeface="Cambria Math" panose="02040503050406030204" pitchFamily="18" charset="0"/>
                              </a:rPr>
                            </m:ctrlPr>
                          </m:sSubSupPr>
                          <m:e>
                            <m:r>
                              <a:rPr lang="en-US" altLang="zh-CN" b="0" i="1" smtClean="0">
                                <a:solidFill>
                                  <a:srgbClr val="191B0E"/>
                                </a:solidFill>
                                <a:latin typeface="Cambria Math" panose="02040503050406030204" pitchFamily="18" charset="0"/>
                              </a:rPr>
                              <m:t>𝜎</m:t>
                            </m:r>
                          </m:e>
                          <m:sub>
                            <m:r>
                              <a:rPr lang="en-US" altLang="zh-CN" b="0" i="1" smtClean="0">
                                <a:solidFill>
                                  <a:srgbClr val="191B0E"/>
                                </a:solidFill>
                                <a:latin typeface="Cambria Math" panose="02040503050406030204" pitchFamily="18" charset="0"/>
                              </a:rPr>
                              <m:t>𝜀</m:t>
                            </m:r>
                          </m:sub>
                          <m:sup>
                            <m:r>
                              <a:rPr lang="en-US" altLang="zh-CN" b="0" i="1" smtClean="0">
                                <a:solidFill>
                                  <a:srgbClr val="191B0E"/>
                                </a:solidFill>
                                <a:latin typeface="Cambria Math" panose="02040503050406030204" pitchFamily="18" charset="0"/>
                              </a:rPr>
                              <m:t>2</m:t>
                            </m:r>
                          </m:sup>
                        </m:sSubSup>
                        <m:r>
                          <a:rPr lang="en-US" altLang="zh-CN" b="0" i="1" smtClean="0">
                            <a:solidFill>
                              <a:srgbClr val="191B0E"/>
                            </a:solidFill>
                            <a:latin typeface="Cambria Math" panose="02040503050406030204" pitchFamily="18" charset="0"/>
                          </a:rPr>
                          <m:t>𝐴</m:t>
                        </m:r>
                      </m:den>
                    </m:f>
                  </m:oMath>
                </a14:m>
                <a:endParaRPr lang="en-US" altLang="zh-CN" b="0" dirty="0">
                  <a:solidFill>
                    <a:srgbClr val="191B0E"/>
                  </a:solidFill>
                </a:endParaRPr>
              </a:p>
              <a:p>
                <a:pPr lvl="0"/>
                <a:r>
                  <a:rPr lang="en-US" altLang="zh-CN" dirty="0">
                    <a:solidFill>
                      <a:srgbClr val="191B0E"/>
                    </a:solidFill>
                  </a:rPr>
                  <a:t>By definition, unconditional abnormal return: </a:t>
                </a:r>
              </a:p>
              <a:p>
                <a:pPr marL="0" lvl="0" indent="0" algn="ctr">
                  <a:buNone/>
                </a:pPr>
                <a14:m>
                  <m:oMath xmlns:m="http://schemas.openxmlformats.org/officeDocument/2006/math">
                    <m:sSub>
                      <m:sSubPr>
                        <m:ctrlPr>
                          <a:rPr lang="en-US" altLang="zh-CN" b="0" i="1" smtClean="0">
                            <a:solidFill>
                              <a:srgbClr val="191B0E"/>
                            </a:solidFill>
                            <a:latin typeface="Cambria Math" panose="02040503050406030204" pitchFamily="18" charset="0"/>
                          </a:rPr>
                        </m:ctrlPr>
                      </m:sSubPr>
                      <m:e>
                        <m:r>
                          <a:rPr lang="en-US" altLang="zh-CN" b="0" i="1" smtClean="0">
                            <a:solidFill>
                              <a:srgbClr val="191B0E"/>
                            </a:solidFill>
                            <a:latin typeface="Cambria Math" panose="02040503050406030204" pitchFamily="18" charset="0"/>
                          </a:rPr>
                          <m:t>𝛿</m:t>
                        </m:r>
                      </m:e>
                      <m:sub>
                        <m:r>
                          <a:rPr lang="en-US" altLang="zh-CN" b="0" i="1" smtClean="0">
                            <a:solidFill>
                              <a:srgbClr val="191B0E"/>
                            </a:solidFill>
                            <a:latin typeface="Cambria Math" panose="02040503050406030204" pitchFamily="18" charset="0"/>
                          </a:rPr>
                          <m:t>𝛾</m:t>
                        </m:r>
                      </m:sub>
                    </m:sSub>
                    <m:r>
                      <a:rPr lang="en-US" altLang="zh-CN" b="0" i="1"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𝐸</m:t>
                    </m:r>
                    <m:d>
                      <m:dPr>
                        <m:begChr m:val="["/>
                        <m:endChr m:val="]"/>
                        <m:ctrlPr>
                          <a:rPr lang="en-US" altLang="zh-CN" b="0" i="1" smtClean="0">
                            <a:solidFill>
                              <a:srgbClr val="191B0E"/>
                            </a:solidFill>
                            <a:latin typeface="Cambria Math" panose="02040503050406030204" pitchFamily="18" charset="0"/>
                          </a:rPr>
                        </m:ctrlPr>
                      </m:dPr>
                      <m:e>
                        <m:r>
                          <a:rPr lang="en-US" altLang="zh-CN" b="0" i="1" smtClean="0">
                            <a:solidFill>
                              <a:srgbClr val="191B0E"/>
                            </a:solidFill>
                            <a:latin typeface="Cambria Math" panose="02040503050406030204" pitchFamily="18" charset="0"/>
                          </a:rPr>
                          <m:t>𝛾</m:t>
                        </m:r>
                        <m:d>
                          <m:dPr>
                            <m:ctrlPr>
                              <a:rPr lang="en-US" altLang="zh-CN" b="0" i="1" smtClean="0">
                                <a:solidFill>
                                  <a:srgbClr val="191B0E"/>
                                </a:solidFill>
                                <a:latin typeface="Cambria Math" panose="02040503050406030204" pitchFamily="18" charset="0"/>
                              </a:rPr>
                            </m:ctrlPr>
                          </m:dPr>
                          <m:e>
                            <m:acc>
                              <m:accPr>
                                <m:chr m:val="̃"/>
                                <m:ctrlPr>
                                  <a:rPr lang="en-US" altLang="zh-CN" b="0" i="1" smtClean="0">
                                    <a:solidFill>
                                      <a:srgbClr val="191B0E"/>
                                    </a:solidFill>
                                    <a:latin typeface="Cambria Math" panose="02040503050406030204" pitchFamily="18" charset="0"/>
                                  </a:rPr>
                                </m:ctrlPr>
                              </m:accPr>
                              <m:e>
                                <m:r>
                                  <a:rPr lang="en-US" altLang="zh-CN" b="0" i="1" smtClean="0">
                                    <a:solidFill>
                                      <a:srgbClr val="191B0E"/>
                                    </a:solidFill>
                                    <a:latin typeface="Cambria Math" panose="02040503050406030204" pitchFamily="18" charset="0"/>
                                  </a:rPr>
                                  <m:t>𝑠</m:t>
                                </m:r>
                              </m:e>
                            </m:acc>
                          </m:e>
                        </m:d>
                        <m:acc>
                          <m:accPr>
                            <m:chr m:val="̃"/>
                            <m:ctrlPr>
                              <a:rPr lang="en-US" altLang="zh-CN" b="0" i="1" smtClean="0">
                                <a:solidFill>
                                  <a:srgbClr val="191B0E"/>
                                </a:solidFill>
                                <a:latin typeface="Cambria Math" panose="02040503050406030204" pitchFamily="18" charset="0"/>
                              </a:rPr>
                            </m:ctrlPr>
                          </m:accPr>
                          <m:e>
                            <m:r>
                              <a:rPr lang="en-US" altLang="zh-CN" b="0" i="1" smtClean="0">
                                <a:solidFill>
                                  <a:srgbClr val="191B0E"/>
                                </a:solidFill>
                                <a:latin typeface="Cambria Math" panose="02040503050406030204" pitchFamily="18" charset="0"/>
                              </a:rPr>
                              <m:t>𝑥</m:t>
                            </m:r>
                          </m:e>
                        </m:acc>
                      </m:e>
                    </m:d>
                    <m:r>
                      <a:rPr lang="en-US" altLang="zh-CN" b="0" i="0"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𝑟</m:t>
                    </m:r>
                    <m:r>
                      <a:rPr lang="en-US" altLang="zh-CN" b="0" i="1" smtClean="0">
                        <a:solidFill>
                          <a:srgbClr val="191B0E"/>
                        </a:solidFill>
                        <a:latin typeface="Cambria Math" panose="02040503050406030204" pitchFamily="18" charset="0"/>
                      </a:rPr>
                      <m:t> </m:t>
                    </m:r>
                    <m:r>
                      <a:rPr lang="en-US" altLang="zh-CN" b="0" i="0" smtClean="0">
                        <a:solidFill>
                          <a:srgbClr val="191B0E"/>
                        </a:solidFill>
                        <a:latin typeface="Cambria Math" panose="02040503050406030204" pitchFamily="18" charset="0"/>
                      </a:rPr>
                      <m:t>−</m:t>
                    </m:r>
                    <m:sSub>
                      <m:sSubPr>
                        <m:ctrlPr>
                          <a:rPr lang="en-US" altLang="zh-CN" b="0" i="1" smtClean="0">
                            <a:solidFill>
                              <a:srgbClr val="191B0E"/>
                            </a:solidFill>
                            <a:latin typeface="Cambria Math" panose="02040503050406030204" pitchFamily="18" charset="0"/>
                          </a:rPr>
                        </m:ctrlPr>
                      </m:sSubPr>
                      <m:e>
                        <m:r>
                          <a:rPr lang="en-US" altLang="zh-CN" b="0" i="1" smtClean="0">
                            <a:solidFill>
                              <a:srgbClr val="191B0E"/>
                            </a:solidFill>
                            <a:latin typeface="Cambria Math" panose="02040503050406030204" pitchFamily="18" charset="0"/>
                          </a:rPr>
                          <m:t>𝛽</m:t>
                        </m:r>
                      </m:e>
                      <m:sub>
                        <m:r>
                          <a:rPr lang="en-US" altLang="zh-CN" b="0" i="1" smtClean="0">
                            <a:solidFill>
                              <a:srgbClr val="191B0E"/>
                            </a:solidFill>
                            <a:latin typeface="Cambria Math" panose="02040503050406030204" pitchFamily="18" charset="0"/>
                          </a:rPr>
                          <m:t>𝛾</m:t>
                        </m:r>
                      </m:sub>
                    </m:sSub>
                    <m:r>
                      <a:rPr lang="en-US" altLang="zh-CN" b="0" i="1" smtClean="0">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𝐸</m:t>
                    </m:r>
                    <m:d>
                      <m:dPr>
                        <m:begChr m:val="["/>
                        <m:endChr m:val="]"/>
                        <m:ctrlPr>
                          <a:rPr lang="en-US" altLang="zh-CN" i="1">
                            <a:solidFill>
                              <a:srgbClr val="191B0E"/>
                            </a:solidFill>
                            <a:latin typeface="Cambria Math" panose="02040503050406030204" pitchFamily="18" charset="0"/>
                          </a:rPr>
                        </m:ctrlPr>
                      </m:dPr>
                      <m:e>
                        <m:r>
                          <a:rPr lang="en-US" altLang="zh-CN" b="0" i="1" smtClean="0">
                            <a:solidFill>
                              <a:srgbClr val="191B0E"/>
                            </a:solidFill>
                            <a:latin typeface="Cambria Math" panose="02040503050406030204" pitchFamily="18" charset="0"/>
                          </a:rPr>
                          <m:t>𝛼</m:t>
                        </m:r>
                        <m:d>
                          <m:dPr>
                            <m:ctrlPr>
                              <a:rPr lang="en-US" altLang="zh-CN" i="1">
                                <a:solidFill>
                                  <a:srgbClr val="191B0E"/>
                                </a:solidFill>
                                <a:latin typeface="Cambria Math" panose="02040503050406030204" pitchFamily="18" charset="0"/>
                              </a:rPr>
                            </m:ctrlPr>
                          </m:dPr>
                          <m:e>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𝑠</m:t>
                                </m:r>
                              </m:e>
                            </m:acc>
                          </m:e>
                        </m:d>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e>
                    </m:d>
                    <m:r>
                      <a:rPr lang="en-US" altLang="zh-CN" b="0" i="1" smtClean="0">
                        <a:solidFill>
                          <a:srgbClr val="191B0E"/>
                        </a:solidFill>
                        <a:latin typeface="Cambria Math" panose="02040503050406030204" pitchFamily="18" charset="0"/>
                      </a:rPr>
                      <m:t> −</m:t>
                    </m:r>
                    <m:r>
                      <a:rPr lang="en-US" altLang="zh-CN" b="0" i="1" smtClean="0">
                        <a:solidFill>
                          <a:srgbClr val="191B0E"/>
                        </a:solidFill>
                        <a:latin typeface="Cambria Math" panose="02040503050406030204" pitchFamily="18" charset="0"/>
                      </a:rPr>
                      <m:t>𝑟</m:t>
                    </m:r>
                    <m:r>
                      <a:rPr lang="en-US" altLang="zh-CN" b="0" i="1" smtClean="0">
                        <a:solidFill>
                          <a:srgbClr val="191B0E"/>
                        </a:solidFill>
                        <a:latin typeface="Cambria Math" panose="02040503050406030204" pitchFamily="18" charset="0"/>
                      </a:rPr>
                      <m:t>}</m:t>
                    </m:r>
                  </m:oMath>
                </a14:m>
                <a:r>
                  <a:rPr lang="en-US" altLang="zh-CN" dirty="0">
                    <a:solidFill>
                      <a:srgbClr val="191B0E"/>
                    </a:solidFill>
                  </a:rPr>
                  <a:t>,</a:t>
                </a:r>
              </a:p>
              <a:p>
                <a:pPr marL="0" lvl="0" indent="0" algn="ctr">
                  <a:buNone/>
                </a:pPr>
                <a:r>
                  <a:rPr lang="en-US" altLang="zh-CN" dirty="0">
                    <a:solidFill>
                      <a:srgbClr val="191B0E"/>
                    </a:solidFill>
                  </a:rPr>
                  <a:t>Where </a:t>
                </a:r>
                <a14:m>
                  <m:oMath xmlns:m="http://schemas.openxmlformats.org/officeDocument/2006/math">
                    <m:sSub>
                      <m:sSubPr>
                        <m:ctrlPr>
                          <a:rPr lang="en-US" altLang="zh-CN" i="1">
                            <a:solidFill>
                              <a:srgbClr val="191B0E"/>
                            </a:solidFill>
                            <a:latin typeface="Cambria Math" panose="02040503050406030204" pitchFamily="18" charset="0"/>
                          </a:rPr>
                        </m:ctrlPr>
                      </m:sSubPr>
                      <m:e>
                        <m:r>
                          <a:rPr lang="en-US" altLang="zh-CN" i="1">
                            <a:solidFill>
                              <a:srgbClr val="191B0E"/>
                            </a:solidFill>
                            <a:latin typeface="Cambria Math" panose="02040503050406030204" pitchFamily="18" charset="0"/>
                          </a:rPr>
                          <m:t>𝛽</m:t>
                        </m:r>
                      </m:e>
                      <m:sub>
                        <m:r>
                          <a:rPr lang="en-US" altLang="zh-CN" i="1">
                            <a:solidFill>
                              <a:srgbClr val="191B0E"/>
                            </a:solidFill>
                            <a:latin typeface="Cambria Math" panose="02040503050406030204" pitchFamily="18" charset="0"/>
                          </a:rPr>
                          <m:t>𝛾</m:t>
                        </m:r>
                      </m:sub>
                    </m:sSub>
                    <m:r>
                      <a:rPr lang="en-US" altLang="zh-CN" b="0" i="0" smtClean="0">
                        <a:solidFill>
                          <a:srgbClr val="191B0E"/>
                        </a:solidFill>
                        <a:latin typeface="Cambria Math" panose="02040503050406030204" pitchFamily="18" charset="0"/>
                      </a:rPr>
                      <m:t>=</m:t>
                    </m:r>
                    <m:f>
                      <m:fPr>
                        <m:ctrlPr>
                          <a:rPr lang="en-US" altLang="zh-CN" b="0" i="1" smtClean="0">
                            <a:solidFill>
                              <a:srgbClr val="191B0E"/>
                            </a:solidFill>
                            <a:latin typeface="Cambria Math" panose="02040503050406030204" pitchFamily="18" charset="0"/>
                          </a:rPr>
                        </m:ctrlPr>
                      </m:fPr>
                      <m:num>
                        <m:r>
                          <m:rPr>
                            <m:sty m:val="p"/>
                          </m:rPr>
                          <a:rPr lang="en-US" altLang="zh-CN" b="0" i="0" smtClean="0">
                            <a:solidFill>
                              <a:srgbClr val="191B0E"/>
                            </a:solidFill>
                            <a:latin typeface="Cambria Math" panose="02040503050406030204" pitchFamily="18" charset="0"/>
                          </a:rPr>
                          <m:t>cov</m:t>
                        </m:r>
                        <m:d>
                          <m:dPr>
                            <m:begChr m:val="["/>
                            <m:endChr m:val="]"/>
                            <m:ctrlPr>
                              <a:rPr lang="en-US" altLang="zh-CN" b="0" i="1" smtClean="0">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𝛼</m:t>
                            </m:r>
                            <m:d>
                              <m:dPr>
                                <m:ctrlPr>
                                  <a:rPr lang="en-US" altLang="zh-CN" i="1">
                                    <a:solidFill>
                                      <a:srgbClr val="191B0E"/>
                                    </a:solidFill>
                                    <a:latin typeface="Cambria Math" panose="02040503050406030204" pitchFamily="18" charset="0"/>
                                  </a:rPr>
                                </m:ctrlPr>
                              </m:dPr>
                              <m:e>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𝑠</m:t>
                                    </m:r>
                                  </m:e>
                                </m:acc>
                              </m:e>
                            </m:d>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r>
                              <a:rPr lang="en-US" altLang="zh-CN" b="0" i="0" smtClean="0">
                                <a:solidFill>
                                  <a:srgbClr val="191B0E"/>
                                </a:solidFill>
                                <a:latin typeface="Cambria Math" panose="02040503050406030204" pitchFamily="18" charset="0"/>
                              </a:rPr>
                              <m:t>,</m:t>
                            </m:r>
                            <m:r>
                              <a:rPr lang="en-US" altLang="zh-CN" b="0" i="1" smtClean="0">
                                <a:solidFill>
                                  <a:srgbClr val="191B0E"/>
                                </a:solidFill>
                                <a:latin typeface="Cambria Math" panose="02040503050406030204" pitchFamily="18" charset="0"/>
                              </a:rPr>
                              <m:t>𝛾</m:t>
                            </m:r>
                            <m:d>
                              <m:dPr>
                                <m:ctrlPr>
                                  <a:rPr lang="en-US" altLang="zh-CN" i="1">
                                    <a:solidFill>
                                      <a:srgbClr val="191B0E"/>
                                    </a:solidFill>
                                    <a:latin typeface="Cambria Math" panose="02040503050406030204" pitchFamily="18" charset="0"/>
                                  </a:rPr>
                                </m:ctrlPr>
                              </m:dPr>
                              <m:e>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𝑠</m:t>
                                    </m:r>
                                  </m:e>
                                </m:acc>
                              </m:e>
                            </m:d>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e>
                        </m:d>
                      </m:num>
                      <m:den>
                        <m:r>
                          <m:rPr>
                            <m:sty m:val="p"/>
                          </m:rPr>
                          <a:rPr lang="en-US" altLang="zh-CN" b="0" i="0" smtClean="0">
                            <a:solidFill>
                              <a:srgbClr val="191B0E"/>
                            </a:solidFill>
                            <a:latin typeface="Cambria Math" panose="02040503050406030204" pitchFamily="18" charset="0"/>
                          </a:rPr>
                          <m:t>var</m:t>
                        </m:r>
                        <m:d>
                          <m:dPr>
                            <m:begChr m:val="["/>
                            <m:endChr m:val="]"/>
                            <m:ctrlPr>
                              <a:rPr lang="en-US" altLang="zh-CN" b="0" i="1" smtClean="0">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𝛼</m:t>
                            </m:r>
                            <m:d>
                              <m:dPr>
                                <m:ctrlPr>
                                  <a:rPr lang="en-US" altLang="zh-CN" i="1">
                                    <a:solidFill>
                                      <a:srgbClr val="191B0E"/>
                                    </a:solidFill>
                                    <a:latin typeface="Cambria Math" panose="02040503050406030204" pitchFamily="18" charset="0"/>
                                  </a:rPr>
                                </m:ctrlPr>
                              </m:dPr>
                              <m:e>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𝑠</m:t>
                                    </m:r>
                                  </m:e>
                                </m:acc>
                              </m:e>
                            </m:d>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e>
                        </m:d>
                      </m:den>
                    </m:f>
                  </m:oMath>
                </a14:m>
                <a:endParaRPr lang="en-US" altLang="zh-CN" b="0" dirty="0">
                  <a:solidFill>
                    <a:srgbClr val="191B0E"/>
                  </a:solidFill>
                </a:endParaRPr>
              </a:p>
              <a:p>
                <a:pPr marL="0" lvl="0" indent="0" algn="ctr">
                  <a:buNone/>
                </a:pPr>
                <a14:m>
                  <m:oMath xmlns:m="http://schemas.openxmlformats.org/officeDocument/2006/math">
                    <m:sSub>
                      <m:sSubPr>
                        <m:ctrlPr>
                          <a:rPr lang="en-US" altLang="zh-CN" i="1">
                            <a:solidFill>
                              <a:srgbClr val="191B0E"/>
                            </a:solidFill>
                            <a:latin typeface="Cambria Math" panose="02040503050406030204" pitchFamily="18" charset="0"/>
                          </a:rPr>
                        </m:ctrlPr>
                      </m:sSubPr>
                      <m:e>
                        <m:r>
                          <a:rPr lang="en-US" altLang="zh-CN" i="1">
                            <a:solidFill>
                              <a:srgbClr val="191B0E"/>
                            </a:solidFill>
                            <a:latin typeface="Cambria Math" panose="02040503050406030204" pitchFamily="18" charset="0"/>
                          </a:rPr>
                          <m:t>𝛽</m:t>
                        </m:r>
                      </m:e>
                      <m:sub>
                        <m:r>
                          <a:rPr lang="en-US" altLang="zh-CN" i="1">
                            <a:solidFill>
                              <a:srgbClr val="191B0E"/>
                            </a:solidFill>
                            <a:latin typeface="Cambria Math" panose="02040503050406030204" pitchFamily="18" charset="0"/>
                          </a:rPr>
                          <m:t>𝛾</m:t>
                        </m:r>
                      </m:sub>
                    </m:sSub>
                  </m:oMath>
                </a14:m>
                <a:r>
                  <a:rPr lang="en-US" altLang="zh-CN" dirty="0">
                    <a:solidFill>
                      <a:srgbClr val="191B0E"/>
                    </a:solidFill>
                  </a:rPr>
                  <a:t>: beta coefficient of portfolio </a:t>
                </a:r>
                <a14:m>
                  <m:oMath xmlns:m="http://schemas.openxmlformats.org/officeDocument/2006/math">
                    <m:r>
                      <a:rPr lang="en-US" altLang="zh-CN" i="1">
                        <a:solidFill>
                          <a:srgbClr val="191B0E"/>
                        </a:solidFill>
                        <a:latin typeface="Cambria Math" panose="02040503050406030204" pitchFamily="18" charset="0"/>
                      </a:rPr>
                      <m:t>𝛾</m:t>
                    </m:r>
                    <m:d>
                      <m:dPr>
                        <m:ctrlPr>
                          <a:rPr lang="en-US" altLang="zh-CN" i="1">
                            <a:solidFill>
                              <a:srgbClr val="191B0E"/>
                            </a:solidFill>
                            <a:latin typeface="Cambria Math" panose="02040503050406030204" pitchFamily="18" charset="0"/>
                          </a:rPr>
                        </m:ctrlPr>
                      </m:dPr>
                      <m:e>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𝑠</m:t>
                            </m:r>
                          </m:e>
                        </m:acc>
                      </m:e>
                    </m:d>
                  </m:oMath>
                </a14:m>
                <a:endParaRPr lang="en-US" altLang="zh-CN" dirty="0">
                  <a:solidFill>
                    <a:srgbClr val="191B0E"/>
                  </a:solidFill>
                </a:endParaRPr>
              </a:p>
              <a:p>
                <a:pPr marL="0" lvl="0" indent="0" algn="ctr">
                  <a:buNone/>
                </a:pPr>
                <a14:m>
                  <m:oMath xmlns:m="http://schemas.openxmlformats.org/officeDocument/2006/math">
                    <m:r>
                      <a:rPr lang="en-US" altLang="zh-CN" i="1">
                        <a:solidFill>
                          <a:srgbClr val="191B0E"/>
                        </a:solidFill>
                        <a:latin typeface="Cambria Math" panose="02040503050406030204" pitchFamily="18" charset="0"/>
                      </a:rPr>
                      <m:t>𝛼</m:t>
                    </m:r>
                    <m:d>
                      <m:dPr>
                        <m:ctrlPr>
                          <a:rPr lang="en-US" altLang="zh-CN" i="1">
                            <a:solidFill>
                              <a:srgbClr val="191B0E"/>
                            </a:solidFill>
                            <a:latin typeface="Cambria Math" panose="02040503050406030204" pitchFamily="18" charset="0"/>
                          </a:rPr>
                        </m:ctrlPr>
                      </m:dPr>
                      <m:e>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𝑠</m:t>
                            </m:r>
                          </m:e>
                        </m:acc>
                      </m:e>
                    </m:d>
                  </m:oMath>
                </a14:m>
                <a:r>
                  <a:rPr lang="en-US" altLang="zh-CN" dirty="0">
                    <a:solidFill>
                      <a:srgbClr val="191B0E"/>
                    </a:solidFill>
                  </a:rPr>
                  <a:t>: market index or benchmark portfolio</a:t>
                </a:r>
              </a:p>
              <a:p>
                <a:pPr marL="0" lvl="0" indent="0" algn="ctr">
                  <a:buNone/>
                </a:pPr>
                <a:endParaRPr lang="en-US" altLang="zh-CN" dirty="0">
                  <a:solidFill>
                    <a:srgbClr val="191B0E"/>
                  </a:solidFill>
                </a:endParaRPr>
              </a:p>
              <a:p>
                <a:pPr marL="530352" lvl="1" indent="0">
                  <a:buNone/>
                </a:pPr>
                <a:endParaRPr lang="en-US" altLang="zh-CN" b="0" dirty="0">
                  <a:solidFill>
                    <a:srgbClr val="191B0E"/>
                  </a:solidFill>
                </a:endParaRPr>
              </a:p>
              <a:p>
                <a:pPr marL="530352" lvl="1" indent="0">
                  <a:buNone/>
                </a:pPr>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762" t="-1361"/>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fld id="{C22EC132-B029-469E-9833-413C16851A07}" type="slidenum">
              <a:rPr lang="zh-CN" altLang="en-US" smtClean="0"/>
              <a:t>7</a:t>
            </a:fld>
            <a:endParaRPr lang="zh-CN" altLang="en-US"/>
          </a:p>
        </p:txBody>
      </p:sp>
    </p:spTree>
    <p:extLst>
      <p:ext uri="{BB962C8B-B14F-4D97-AF65-F5344CB8AC3E}">
        <p14:creationId xmlns:p14="http://schemas.microsoft.com/office/powerpoint/2010/main" val="355860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lnSpcReduction="10000"/>
              </a:bodyPr>
              <a:lstStyle/>
              <a:p>
                <a14:m>
                  <m:oMath xmlns:m="http://schemas.openxmlformats.org/officeDocument/2006/math">
                    <m:r>
                      <a:rPr lang="en-US" altLang="zh-CN" i="1" smtClean="0">
                        <a:solidFill>
                          <a:srgbClr val="191B0E"/>
                        </a:solidFill>
                        <a:latin typeface="Cambria Math" panose="02040503050406030204" pitchFamily="18" charset="0"/>
                      </a:rPr>
                      <m:t>𝐸</m:t>
                    </m:r>
                    <m:d>
                      <m:dPr>
                        <m:begChr m:val="["/>
                        <m:endChr m:val="]"/>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𝛾</m:t>
                        </m:r>
                        <m:d>
                          <m:dPr>
                            <m:ctrlPr>
                              <a:rPr lang="en-US" altLang="zh-CN" i="1">
                                <a:solidFill>
                                  <a:srgbClr val="191B0E"/>
                                </a:solidFill>
                                <a:latin typeface="Cambria Math" panose="02040503050406030204" pitchFamily="18" charset="0"/>
                              </a:rPr>
                            </m:ctrlPr>
                          </m:dPr>
                          <m:e>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𝑠</m:t>
                                </m:r>
                              </m:e>
                            </m:acc>
                          </m:e>
                        </m:d>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e>
                    </m:d>
                    <m:r>
                      <a:rPr lang="en-US" altLang="zh-CN" b="0" i="0" smtClean="0">
                        <a:solidFill>
                          <a:srgbClr val="191B0E"/>
                        </a:solidFill>
                        <a:latin typeface="Cambria Math" panose="02040503050406030204" pitchFamily="18" charset="0"/>
                      </a:rPr>
                      <m:t>=</m:t>
                    </m:r>
                    <m:f>
                      <m:fPr>
                        <m:ctrlPr>
                          <a:rPr lang="en-US" altLang="zh-CN" b="0" i="1" smtClean="0">
                            <a:solidFill>
                              <a:srgbClr val="191B0E"/>
                            </a:solidFill>
                            <a:latin typeface="Cambria Math" panose="02040503050406030204" pitchFamily="18" charset="0"/>
                          </a:rPr>
                        </m:ctrlPr>
                      </m:fPr>
                      <m:num>
                        <m:sSup>
                          <m:sSupPr>
                            <m:ctrlPr>
                              <a:rPr lang="en-US" altLang="zh-CN" b="0" i="1" smtClean="0">
                                <a:solidFill>
                                  <a:srgbClr val="191B0E"/>
                                </a:solidFill>
                                <a:latin typeface="Cambria Math" panose="02040503050406030204" pitchFamily="18" charset="0"/>
                              </a:rPr>
                            </m:ctrlPr>
                          </m:sSupPr>
                          <m:e>
                            <m:r>
                              <a:rPr lang="en-US" altLang="zh-CN" b="0" i="1" smtClean="0">
                                <a:solidFill>
                                  <a:srgbClr val="191B0E"/>
                                </a:solidFill>
                                <a:latin typeface="Cambria Math" panose="02040503050406030204" pitchFamily="18" charset="0"/>
                              </a:rPr>
                              <m:t>𝜋</m:t>
                            </m:r>
                          </m:e>
                          <m:sup>
                            <m:r>
                              <a:rPr lang="en-US" altLang="zh-CN" b="0" i="1" smtClean="0">
                                <a:solidFill>
                                  <a:srgbClr val="191B0E"/>
                                </a:solidFill>
                                <a:latin typeface="Cambria Math" panose="02040503050406030204" pitchFamily="18" charset="0"/>
                              </a:rPr>
                              <m:t>2</m:t>
                            </m:r>
                          </m:sup>
                        </m:sSup>
                        <m:r>
                          <a:rPr lang="en-US" altLang="zh-CN" b="0" i="1" smtClean="0">
                            <a:solidFill>
                              <a:srgbClr val="191B0E"/>
                            </a:solidFill>
                            <a:latin typeface="Cambria Math" panose="02040503050406030204" pitchFamily="18" charset="0"/>
                          </a:rPr>
                          <m:t>+</m:t>
                        </m:r>
                        <m:sSubSup>
                          <m:sSubSupPr>
                            <m:ctrlPr>
                              <a:rPr lang="en-US" altLang="zh-CN" b="0" i="1" smtClean="0">
                                <a:solidFill>
                                  <a:srgbClr val="191B0E"/>
                                </a:solidFill>
                                <a:latin typeface="Cambria Math" panose="02040503050406030204" pitchFamily="18" charset="0"/>
                              </a:rPr>
                            </m:ctrlPr>
                          </m:sSubSupPr>
                          <m:e>
                            <m:r>
                              <a:rPr lang="en-US" altLang="zh-CN" b="0" i="1" smtClean="0">
                                <a:solidFill>
                                  <a:srgbClr val="191B0E"/>
                                </a:solidFill>
                                <a:latin typeface="Cambria Math" panose="02040503050406030204" pitchFamily="18" charset="0"/>
                              </a:rPr>
                              <m:t>𝜎</m:t>
                            </m:r>
                          </m:e>
                          <m:sub>
                            <m:r>
                              <a:rPr lang="en-US" altLang="zh-CN" b="0" i="1" smtClean="0">
                                <a:solidFill>
                                  <a:srgbClr val="191B0E"/>
                                </a:solidFill>
                                <a:latin typeface="Cambria Math" panose="02040503050406030204" pitchFamily="18" charset="0"/>
                              </a:rPr>
                              <m:t>𝑠</m:t>
                            </m:r>
                          </m:sub>
                          <m:sup>
                            <m:r>
                              <a:rPr lang="en-US" altLang="zh-CN" b="0" i="1" smtClean="0">
                                <a:solidFill>
                                  <a:srgbClr val="191B0E"/>
                                </a:solidFill>
                                <a:latin typeface="Cambria Math" panose="02040503050406030204" pitchFamily="18" charset="0"/>
                              </a:rPr>
                              <m:t>2</m:t>
                            </m:r>
                          </m:sup>
                        </m:sSubSup>
                      </m:num>
                      <m:den>
                        <m:sSubSup>
                          <m:sSubSupPr>
                            <m:ctrlPr>
                              <a:rPr lang="en-US" altLang="zh-CN" b="0" i="1" smtClean="0">
                                <a:solidFill>
                                  <a:srgbClr val="191B0E"/>
                                </a:solidFill>
                                <a:latin typeface="Cambria Math" panose="02040503050406030204" pitchFamily="18" charset="0"/>
                              </a:rPr>
                            </m:ctrlPr>
                          </m:sSubSupPr>
                          <m:e>
                            <m:r>
                              <a:rPr lang="en-US" altLang="zh-CN" b="0" i="1" smtClean="0">
                                <a:solidFill>
                                  <a:srgbClr val="191B0E"/>
                                </a:solidFill>
                                <a:latin typeface="Cambria Math" panose="02040503050406030204" pitchFamily="18" charset="0"/>
                              </a:rPr>
                              <m:t>𝜎</m:t>
                            </m:r>
                          </m:e>
                          <m:sub>
                            <m:r>
                              <a:rPr lang="zh-CN" altLang="en-US" b="0" i="1" smtClean="0">
                                <a:solidFill>
                                  <a:srgbClr val="191B0E"/>
                                </a:solidFill>
                                <a:latin typeface="Cambria Math" panose="02040503050406030204" pitchFamily="18" charset="0"/>
                              </a:rPr>
                              <m:t>𝜀</m:t>
                            </m:r>
                          </m:sub>
                          <m:sup>
                            <m:r>
                              <a:rPr lang="en-US" altLang="zh-CN" b="0" i="1" smtClean="0">
                                <a:solidFill>
                                  <a:srgbClr val="191B0E"/>
                                </a:solidFill>
                                <a:latin typeface="Cambria Math" panose="02040503050406030204" pitchFamily="18" charset="0"/>
                              </a:rPr>
                              <m:t>2</m:t>
                            </m:r>
                          </m:sup>
                        </m:sSubSup>
                        <m:r>
                          <a:rPr lang="en-US" altLang="zh-CN" b="0" i="1" smtClean="0">
                            <a:solidFill>
                              <a:srgbClr val="191B0E"/>
                            </a:solidFill>
                            <a:latin typeface="Cambria Math" panose="02040503050406030204" pitchFamily="18" charset="0"/>
                          </a:rPr>
                          <m:t>𝐴</m:t>
                        </m:r>
                      </m:den>
                    </m:f>
                  </m:oMath>
                </a14:m>
                <a:endParaRPr lang="en-US" altLang="zh-CN" b="0" dirty="0">
                  <a:solidFill>
                    <a:srgbClr val="191B0E"/>
                  </a:solidFill>
                </a:endParaRPr>
              </a:p>
              <a:p>
                <a14:m>
                  <m:oMath xmlns:m="http://schemas.openxmlformats.org/officeDocument/2006/math">
                    <m:r>
                      <a:rPr lang="en-US" altLang="zh-CN" b="0" i="1" smtClean="0">
                        <a:solidFill>
                          <a:srgbClr val="191B0E"/>
                        </a:solidFill>
                        <a:latin typeface="Cambria Math" panose="02040503050406030204" pitchFamily="18" charset="0"/>
                      </a:rPr>
                      <m:t>𝑣𝑎𝑟</m:t>
                    </m:r>
                    <m:d>
                      <m:dPr>
                        <m:ctrlPr>
                          <a:rPr lang="en-US" altLang="zh-CN" b="0" i="1" smtClean="0">
                            <a:solidFill>
                              <a:srgbClr val="191B0E"/>
                            </a:solidFill>
                            <a:latin typeface="Cambria Math" panose="02040503050406030204" pitchFamily="18" charset="0"/>
                          </a:rPr>
                        </m:ctrlPr>
                      </m:dPr>
                      <m:e>
                        <m:r>
                          <a:rPr lang="en-US" altLang="zh-CN" b="0" i="1" smtClean="0">
                            <a:solidFill>
                              <a:srgbClr val="191B0E"/>
                            </a:solidFill>
                            <a:latin typeface="Cambria Math" panose="02040503050406030204" pitchFamily="18" charset="0"/>
                          </a:rPr>
                          <m:t>𝛼</m:t>
                        </m:r>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e>
                    </m:d>
                    <m:r>
                      <a:rPr lang="en-US" altLang="zh-CN" b="0" i="0" smtClean="0">
                        <a:solidFill>
                          <a:srgbClr val="191B0E"/>
                        </a:solidFill>
                        <a:latin typeface="Cambria Math" panose="02040503050406030204" pitchFamily="18" charset="0"/>
                      </a:rPr>
                      <m:t>=</m:t>
                    </m:r>
                    <m:sSup>
                      <m:sSupPr>
                        <m:ctrlPr>
                          <a:rPr lang="en-US" altLang="zh-CN" b="0" i="1" smtClean="0">
                            <a:solidFill>
                              <a:srgbClr val="191B0E"/>
                            </a:solidFill>
                            <a:latin typeface="Cambria Math" panose="02040503050406030204" pitchFamily="18" charset="0"/>
                          </a:rPr>
                        </m:ctrlPr>
                      </m:sSupPr>
                      <m:e>
                        <m:r>
                          <a:rPr lang="en-US" altLang="zh-CN" b="0" i="1" smtClean="0">
                            <a:solidFill>
                              <a:srgbClr val="191B0E"/>
                            </a:solidFill>
                            <a:latin typeface="Cambria Math" panose="02040503050406030204" pitchFamily="18" charset="0"/>
                          </a:rPr>
                          <m:t>𝛼</m:t>
                        </m:r>
                      </m:e>
                      <m:sup>
                        <m:r>
                          <a:rPr lang="en-US" altLang="zh-CN" b="0" i="1" smtClean="0">
                            <a:solidFill>
                              <a:srgbClr val="191B0E"/>
                            </a:solidFill>
                            <a:latin typeface="Cambria Math" panose="02040503050406030204" pitchFamily="18" charset="0"/>
                          </a:rPr>
                          <m:t>2</m:t>
                        </m:r>
                      </m:sup>
                    </m:sSup>
                    <m:r>
                      <a:rPr lang="en-US" altLang="zh-CN" b="0" i="1" smtClean="0">
                        <a:solidFill>
                          <a:srgbClr val="191B0E"/>
                        </a:solidFill>
                        <a:latin typeface="Cambria Math" panose="02040503050406030204" pitchFamily="18" charset="0"/>
                      </a:rPr>
                      <m:t>(</m:t>
                    </m:r>
                    <m:sSubSup>
                      <m:sSubSupPr>
                        <m:ctrlPr>
                          <a:rPr lang="en-US" altLang="zh-CN" b="0" i="1" smtClean="0">
                            <a:solidFill>
                              <a:srgbClr val="191B0E"/>
                            </a:solidFill>
                            <a:latin typeface="Cambria Math" panose="02040503050406030204" pitchFamily="18" charset="0"/>
                          </a:rPr>
                        </m:ctrlPr>
                      </m:sSubSupPr>
                      <m:e>
                        <m:r>
                          <a:rPr lang="en-US" altLang="zh-CN" b="0" i="1" smtClean="0">
                            <a:solidFill>
                              <a:srgbClr val="191B0E"/>
                            </a:solidFill>
                            <a:latin typeface="Cambria Math" panose="02040503050406030204" pitchFamily="18" charset="0"/>
                          </a:rPr>
                          <m:t>𝜎</m:t>
                        </m:r>
                      </m:e>
                      <m:sub>
                        <m:r>
                          <a:rPr lang="en-US" altLang="zh-CN" b="0" i="1" smtClean="0">
                            <a:solidFill>
                              <a:srgbClr val="191B0E"/>
                            </a:solidFill>
                            <a:latin typeface="Cambria Math" panose="02040503050406030204" pitchFamily="18" charset="0"/>
                          </a:rPr>
                          <m:t>𝑠</m:t>
                        </m:r>
                      </m:sub>
                      <m:sup>
                        <m:r>
                          <a:rPr lang="en-US" altLang="zh-CN" b="0" i="1" smtClean="0">
                            <a:solidFill>
                              <a:srgbClr val="191B0E"/>
                            </a:solidFill>
                            <a:latin typeface="Cambria Math" panose="02040503050406030204" pitchFamily="18" charset="0"/>
                          </a:rPr>
                          <m:t>2</m:t>
                        </m:r>
                      </m:sup>
                    </m:sSubSup>
                    <m:r>
                      <a:rPr lang="en-US" altLang="zh-CN" b="0" i="1" smtClean="0">
                        <a:solidFill>
                          <a:srgbClr val="191B0E"/>
                        </a:solidFill>
                        <a:latin typeface="Cambria Math" panose="02040503050406030204" pitchFamily="18" charset="0"/>
                      </a:rPr>
                      <m:t>+</m:t>
                    </m:r>
                    <m:sSubSup>
                      <m:sSubSupPr>
                        <m:ctrlPr>
                          <a:rPr lang="en-US" altLang="zh-CN" i="1">
                            <a:solidFill>
                              <a:srgbClr val="191B0E"/>
                            </a:solidFill>
                            <a:latin typeface="Cambria Math" panose="02040503050406030204" pitchFamily="18" charset="0"/>
                          </a:rPr>
                        </m:ctrlPr>
                      </m:sSubSupPr>
                      <m:e>
                        <m:r>
                          <a:rPr lang="en-US" altLang="zh-CN" i="1">
                            <a:solidFill>
                              <a:srgbClr val="191B0E"/>
                            </a:solidFill>
                            <a:latin typeface="Cambria Math" panose="02040503050406030204" pitchFamily="18" charset="0"/>
                          </a:rPr>
                          <m:t>𝜎</m:t>
                        </m:r>
                      </m:e>
                      <m:sub>
                        <m:r>
                          <a:rPr lang="zh-CN" altLang="en-US" i="1">
                            <a:solidFill>
                              <a:srgbClr val="191B0E"/>
                            </a:solidFill>
                            <a:latin typeface="Cambria Math" panose="02040503050406030204" pitchFamily="18" charset="0"/>
                          </a:rPr>
                          <m:t>𝜀</m:t>
                        </m:r>
                      </m:sub>
                      <m:sup>
                        <m:r>
                          <a:rPr lang="en-US" altLang="zh-CN" i="1">
                            <a:solidFill>
                              <a:srgbClr val="191B0E"/>
                            </a:solidFill>
                            <a:latin typeface="Cambria Math" panose="02040503050406030204" pitchFamily="18" charset="0"/>
                          </a:rPr>
                          <m:t>2</m:t>
                        </m:r>
                      </m:sup>
                    </m:sSubSup>
                  </m:oMath>
                </a14:m>
                <a:r>
                  <a:rPr lang="en-US" altLang="zh-CN" b="0" dirty="0">
                    <a:solidFill>
                      <a:srgbClr val="191B0E"/>
                    </a:solidFill>
                  </a:rPr>
                  <a:t>)</a:t>
                </a:r>
              </a:p>
              <a:p>
                <a14:m>
                  <m:oMath xmlns:m="http://schemas.openxmlformats.org/officeDocument/2006/math">
                    <m:r>
                      <a:rPr lang="en-US" altLang="zh-CN" i="1">
                        <a:solidFill>
                          <a:srgbClr val="191B0E"/>
                        </a:solidFill>
                        <a:latin typeface="Cambria Math" panose="02040503050406030204" pitchFamily="18" charset="0"/>
                      </a:rPr>
                      <m:t>𝑐𝑜𝑣</m:t>
                    </m:r>
                    <m:d>
                      <m:dPr>
                        <m:ctrlPr>
                          <a:rPr lang="en-US" altLang="zh-CN" i="1">
                            <a:solidFill>
                              <a:srgbClr val="191B0E"/>
                            </a:solidFill>
                            <a:latin typeface="Cambria Math" panose="02040503050406030204" pitchFamily="18" charset="0"/>
                          </a:rPr>
                        </m:ctrlPr>
                      </m:dPr>
                      <m:e>
                        <m:r>
                          <a:rPr lang="en-US" altLang="zh-CN" i="1">
                            <a:solidFill>
                              <a:srgbClr val="191B0E"/>
                            </a:solidFill>
                            <a:latin typeface="Cambria Math" panose="02040503050406030204" pitchFamily="18" charset="0"/>
                          </a:rPr>
                          <m:t>𝛾</m:t>
                        </m:r>
                        <m:d>
                          <m:dPr>
                            <m:ctrlPr>
                              <a:rPr lang="en-US" altLang="zh-CN" i="1">
                                <a:solidFill>
                                  <a:srgbClr val="191B0E"/>
                                </a:solidFill>
                                <a:latin typeface="Cambria Math" panose="02040503050406030204" pitchFamily="18" charset="0"/>
                              </a:rPr>
                            </m:ctrlPr>
                          </m:dPr>
                          <m:e>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𝑠</m:t>
                                </m:r>
                              </m:e>
                            </m:acc>
                          </m:e>
                        </m:d>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𝛼</m:t>
                        </m:r>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e>
                    </m:d>
                    <m:r>
                      <a:rPr lang="en-US" altLang="zh-CN" i="1">
                        <a:solidFill>
                          <a:srgbClr val="191B0E"/>
                        </a:solidFill>
                        <a:latin typeface="Cambria Math" panose="02040503050406030204" pitchFamily="18" charset="0"/>
                      </a:rPr>
                      <m:t>=</m:t>
                    </m:r>
                    <m:f>
                      <m:fPr>
                        <m:ctrlPr>
                          <a:rPr lang="en-US" altLang="zh-CN" b="0" i="1" smtClean="0">
                            <a:solidFill>
                              <a:srgbClr val="191B0E"/>
                            </a:solidFill>
                            <a:latin typeface="Cambria Math" panose="02040503050406030204" pitchFamily="18" charset="0"/>
                          </a:rPr>
                        </m:ctrlPr>
                      </m:fPr>
                      <m:num>
                        <m:r>
                          <a:rPr lang="en-US" altLang="zh-CN" i="1">
                            <a:solidFill>
                              <a:srgbClr val="191B0E"/>
                            </a:solidFill>
                            <a:latin typeface="Cambria Math" panose="02040503050406030204" pitchFamily="18" charset="0"/>
                          </a:rPr>
                          <m:t>𝛼𝜋</m:t>
                        </m:r>
                      </m:num>
                      <m:den>
                        <m:sSubSup>
                          <m:sSubSupPr>
                            <m:ctrlPr>
                              <a:rPr lang="en-US" altLang="zh-CN" b="0" i="1" smtClean="0">
                                <a:solidFill>
                                  <a:srgbClr val="191B0E"/>
                                </a:solidFill>
                                <a:latin typeface="Cambria Math" panose="02040503050406030204" pitchFamily="18" charset="0"/>
                              </a:rPr>
                            </m:ctrlPr>
                          </m:sSubSupPr>
                          <m:e>
                            <m:r>
                              <a:rPr lang="en-US" altLang="zh-CN" b="0" i="1" smtClean="0">
                                <a:solidFill>
                                  <a:srgbClr val="191B0E"/>
                                </a:solidFill>
                                <a:latin typeface="Cambria Math" panose="02040503050406030204" pitchFamily="18" charset="0"/>
                              </a:rPr>
                              <m:t>𝜎</m:t>
                            </m:r>
                          </m:e>
                          <m:sub>
                            <m:r>
                              <a:rPr lang="zh-CN" altLang="en-US" b="0" i="1" smtClean="0">
                                <a:solidFill>
                                  <a:srgbClr val="191B0E"/>
                                </a:solidFill>
                                <a:latin typeface="Cambria Math" panose="02040503050406030204" pitchFamily="18" charset="0"/>
                              </a:rPr>
                              <m:t>𝜀</m:t>
                            </m:r>
                          </m:sub>
                          <m:sup>
                            <m:r>
                              <a:rPr lang="en-US" altLang="zh-CN" b="0" i="1" smtClean="0">
                                <a:solidFill>
                                  <a:srgbClr val="191B0E"/>
                                </a:solidFill>
                                <a:latin typeface="Cambria Math" panose="02040503050406030204" pitchFamily="18" charset="0"/>
                              </a:rPr>
                              <m:t>2</m:t>
                            </m:r>
                          </m:sup>
                        </m:sSubSup>
                        <m:r>
                          <a:rPr lang="en-US" altLang="zh-CN" b="0" i="1" smtClean="0">
                            <a:solidFill>
                              <a:srgbClr val="191B0E"/>
                            </a:solidFill>
                            <a:latin typeface="Cambria Math" panose="02040503050406030204" pitchFamily="18" charset="0"/>
                          </a:rPr>
                          <m:t>𝐴</m:t>
                        </m:r>
                      </m:den>
                    </m:f>
                    <m:r>
                      <a:rPr lang="en-US" altLang="zh-CN" b="0" i="1" smtClean="0">
                        <a:solidFill>
                          <a:srgbClr val="191B0E"/>
                        </a:solidFill>
                        <a:latin typeface="Cambria Math" panose="02040503050406030204" pitchFamily="18" charset="0"/>
                      </a:rPr>
                      <m:t>[2</m:t>
                    </m:r>
                    <m:sSubSup>
                      <m:sSubSupPr>
                        <m:ctrlPr>
                          <a:rPr lang="en-US" altLang="zh-CN" b="0" i="1" smtClean="0">
                            <a:solidFill>
                              <a:srgbClr val="191B0E"/>
                            </a:solidFill>
                            <a:latin typeface="Cambria Math" panose="02040503050406030204" pitchFamily="18" charset="0"/>
                          </a:rPr>
                        </m:ctrlPr>
                      </m:sSubSupPr>
                      <m:e>
                        <m:r>
                          <a:rPr lang="en-US" altLang="zh-CN" b="0" i="1" smtClean="0">
                            <a:solidFill>
                              <a:srgbClr val="191B0E"/>
                            </a:solidFill>
                            <a:latin typeface="Cambria Math" panose="02040503050406030204" pitchFamily="18" charset="0"/>
                          </a:rPr>
                          <m:t>𝜎</m:t>
                        </m:r>
                      </m:e>
                      <m:sub>
                        <m:r>
                          <a:rPr lang="en-US" altLang="zh-CN" b="0" i="1" smtClean="0">
                            <a:solidFill>
                              <a:srgbClr val="191B0E"/>
                            </a:solidFill>
                            <a:latin typeface="Cambria Math" panose="02040503050406030204" pitchFamily="18" charset="0"/>
                          </a:rPr>
                          <m:t>𝑠</m:t>
                        </m:r>
                      </m:sub>
                      <m:sup>
                        <m:r>
                          <a:rPr lang="en-US" altLang="zh-CN" b="0" i="1" smtClean="0">
                            <a:solidFill>
                              <a:srgbClr val="191B0E"/>
                            </a:solidFill>
                            <a:latin typeface="Cambria Math" panose="02040503050406030204" pitchFamily="18" charset="0"/>
                          </a:rPr>
                          <m:t>2</m:t>
                        </m:r>
                      </m:sup>
                    </m:sSubSup>
                    <m:r>
                      <a:rPr lang="en-US" altLang="zh-CN" b="0" i="1" smtClean="0">
                        <a:solidFill>
                          <a:srgbClr val="191B0E"/>
                        </a:solidFill>
                        <a:latin typeface="Cambria Math" panose="02040503050406030204" pitchFamily="18" charset="0"/>
                      </a:rPr>
                      <m:t>+</m:t>
                    </m:r>
                    <m:sSubSup>
                      <m:sSubSupPr>
                        <m:ctrlPr>
                          <a:rPr lang="en-US" altLang="zh-CN" i="1">
                            <a:solidFill>
                              <a:srgbClr val="191B0E"/>
                            </a:solidFill>
                            <a:latin typeface="Cambria Math" panose="02040503050406030204" pitchFamily="18" charset="0"/>
                          </a:rPr>
                        </m:ctrlPr>
                      </m:sSubSupPr>
                      <m:e>
                        <m:r>
                          <a:rPr lang="en-US" altLang="zh-CN" i="1">
                            <a:solidFill>
                              <a:srgbClr val="191B0E"/>
                            </a:solidFill>
                            <a:latin typeface="Cambria Math" panose="02040503050406030204" pitchFamily="18" charset="0"/>
                          </a:rPr>
                          <m:t>𝜎</m:t>
                        </m:r>
                      </m:e>
                      <m:sub>
                        <m:r>
                          <a:rPr lang="zh-CN" altLang="en-US" i="1">
                            <a:solidFill>
                              <a:srgbClr val="191B0E"/>
                            </a:solidFill>
                            <a:latin typeface="Cambria Math" panose="02040503050406030204" pitchFamily="18" charset="0"/>
                          </a:rPr>
                          <m:t>𝜀</m:t>
                        </m:r>
                      </m:sub>
                      <m:sup>
                        <m:r>
                          <a:rPr lang="en-US" altLang="zh-CN" i="1">
                            <a:solidFill>
                              <a:srgbClr val="191B0E"/>
                            </a:solidFill>
                            <a:latin typeface="Cambria Math" panose="02040503050406030204" pitchFamily="18" charset="0"/>
                          </a:rPr>
                          <m:t>2</m:t>
                        </m:r>
                      </m:sup>
                    </m:sSubSup>
                    <m:r>
                      <a:rPr lang="en-US" altLang="zh-CN" b="0" i="1" smtClean="0">
                        <a:solidFill>
                          <a:srgbClr val="191B0E"/>
                        </a:solidFill>
                        <a:latin typeface="Cambria Math" panose="02040503050406030204" pitchFamily="18" charset="0"/>
                      </a:rPr>
                      <m:t>]</m:t>
                    </m:r>
                  </m:oMath>
                </a14:m>
                <a:endParaRPr lang="en-US" altLang="zh-CN" b="0" dirty="0">
                  <a:solidFill>
                    <a:srgbClr val="191B0E"/>
                  </a:solidFill>
                </a:endParaRPr>
              </a:p>
              <a:p>
                <a:r>
                  <a:rPr lang="en-US" altLang="zh-CN" dirty="0">
                    <a:solidFill>
                      <a:srgbClr val="191B0E"/>
                    </a:solidFill>
                  </a:rPr>
                  <a:t>unconditional abnormal return </a:t>
                </a:r>
                <a14:m/>
              </a:p>
              <a:p>
                <a:pPr marL="0" indent="0">
                  <a:buNone/>
                </a:pPr>
                <a:endParaRPr lang="en-US" altLang="zh-CN" b="0" dirty="0">
                  <a:solidFill>
                    <a:srgbClr val="191B0E"/>
                  </a:solidFill>
                </a:endParaRPr>
              </a:p>
              <a:p>
                <a:r>
                  <a:rPr lang="en-US" altLang="zh-CN" dirty="0">
                    <a:solidFill>
                      <a:srgbClr val="191B0E"/>
                    </a:solidFill>
                  </a:rPr>
                  <a:t>Assume </a:t>
                </a:r>
                <a14:m>
                  <m:oMath xmlns:m="http://schemas.openxmlformats.org/officeDocument/2006/math">
                    <m:sSup>
                      <m:sSupPr>
                        <m:ctrlPr>
                          <a:rPr lang="en-US" altLang="zh-CN" i="1">
                            <a:solidFill>
                              <a:srgbClr val="191B0E"/>
                            </a:solidFill>
                            <a:latin typeface="Cambria Math" panose="02040503050406030204" pitchFamily="18" charset="0"/>
                          </a:rPr>
                        </m:ctrlPr>
                      </m:sSupPr>
                      <m:e>
                        <m:r>
                          <a:rPr lang="en-US" altLang="zh-CN" i="1">
                            <a:solidFill>
                              <a:srgbClr val="191B0E"/>
                            </a:solidFill>
                            <a:latin typeface="Cambria Math" panose="02040503050406030204" pitchFamily="18" charset="0"/>
                          </a:rPr>
                          <m:t>𝜋</m:t>
                        </m:r>
                      </m:e>
                      <m:sup>
                        <m:r>
                          <a:rPr lang="en-US" altLang="zh-CN" i="1">
                            <a:solidFill>
                              <a:srgbClr val="191B0E"/>
                            </a:solidFill>
                            <a:latin typeface="Cambria Math" panose="02040503050406030204" pitchFamily="18" charset="0"/>
                          </a:rPr>
                          <m:t>2</m:t>
                        </m:r>
                      </m:sup>
                    </m:sSup>
                  </m:oMath>
                </a14:m>
                <a:r>
                  <a:rPr lang="en-US" altLang="zh-CN" dirty="0">
                    <a:solidFill>
                      <a:srgbClr val="191B0E"/>
                    </a:solidFill>
                  </a:rPr>
                  <a:t> &gt; </a:t>
                </a:r>
                <a14:m>
                  <m:oMath xmlns:m="http://schemas.openxmlformats.org/officeDocument/2006/math">
                    <m:sSubSup>
                      <m:sSubSupPr>
                        <m:ctrlPr>
                          <a:rPr lang="en-US" altLang="zh-CN" i="1">
                            <a:solidFill>
                              <a:srgbClr val="191B0E"/>
                            </a:solidFill>
                            <a:latin typeface="Cambria Math" panose="02040503050406030204" pitchFamily="18" charset="0"/>
                          </a:rPr>
                        </m:ctrlPr>
                      </m:sSubSupPr>
                      <m:e>
                        <m:sSubSup>
                          <m:sSubSupPr>
                            <m:ctrlPr>
                              <a:rPr lang="en-US" altLang="zh-CN" i="1">
                                <a:solidFill>
                                  <a:srgbClr val="191B0E"/>
                                </a:solidFill>
                                <a:latin typeface="Cambria Math" panose="02040503050406030204" pitchFamily="18" charset="0"/>
                              </a:rPr>
                            </m:ctrlPr>
                          </m:sSubSupPr>
                          <m:e>
                            <m:r>
                              <a:rPr lang="en-US" altLang="zh-CN" i="1">
                                <a:solidFill>
                                  <a:srgbClr val="191B0E"/>
                                </a:solidFill>
                                <a:latin typeface="Cambria Math" panose="02040503050406030204" pitchFamily="18" charset="0"/>
                              </a:rPr>
                              <m:t>𝜎</m:t>
                            </m:r>
                          </m:e>
                          <m:sub>
                            <m:r>
                              <a:rPr lang="en-US" altLang="zh-CN" i="1">
                                <a:solidFill>
                                  <a:srgbClr val="191B0E"/>
                                </a:solidFill>
                                <a:latin typeface="Cambria Math" panose="02040503050406030204" pitchFamily="18" charset="0"/>
                              </a:rPr>
                              <m:t>𝑠</m:t>
                            </m:r>
                          </m:sub>
                          <m:sup>
                            <m:r>
                              <a:rPr lang="en-US" altLang="zh-CN" i="1">
                                <a:solidFill>
                                  <a:srgbClr val="191B0E"/>
                                </a:solidFill>
                                <a:latin typeface="Cambria Math" panose="02040503050406030204" pitchFamily="18" charset="0"/>
                              </a:rPr>
                              <m:t>2</m:t>
                            </m:r>
                          </m:sup>
                        </m:sSubSup>
                        <m:r>
                          <a:rPr lang="en-US" altLang="zh-CN" i="1">
                            <a:solidFill>
                              <a:srgbClr val="191B0E"/>
                            </a:solidFill>
                            <a:latin typeface="Cambria Math" panose="02040503050406030204" pitchFamily="18" charset="0"/>
                          </a:rPr>
                          <m:t>+</m:t>
                        </m:r>
                        <m:r>
                          <a:rPr lang="en-US" altLang="zh-CN" i="1">
                            <a:solidFill>
                              <a:srgbClr val="191B0E"/>
                            </a:solidFill>
                            <a:latin typeface="Cambria Math" panose="02040503050406030204" pitchFamily="18" charset="0"/>
                          </a:rPr>
                          <m:t>𝜎</m:t>
                        </m:r>
                      </m:e>
                      <m:sub>
                        <m:r>
                          <a:rPr lang="zh-CN" altLang="en-US" i="1">
                            <a:solidFill>
                              <a:srgbClr val="191B0E"/>
                            </a:solidFill>
                            <a:latin typeface="Cambria Math" panose="02040503050406030204" pitchFamily="18" charset="0"/>
                          </a:rPr>
                          <m:t>𝜀</m:t>
                        </m:r>
                      </m:sub>
                      <m:sup>
                        <m:r>
                          <a:rPr lang="en-US" altLang="zh-CN" i="1">
                            <a:solidFill>
                              <a:srgbClr val="191B0E"/>
                            </a:solidFill>
                            <a:latin typeface="Cambria Math" panose="02040503050406030204" pitchFamily="18" charset="0"/>
                          </a:rPr>
                          <m:t>2</m:t>
                        </m:r>
                      </m:sup>
                    </m:sSubSup>
                  </m:oMath>
                </a14:m>
                <a:endParaRPr lang="en-US" altLang="zh-CN" dirty="0">
                  <a:solidFill>
                    <a:srgbClr val="191B0E"/>
                  </a:solidFill>
                </a:endParaRPr>
              </a:p>
              <a:p>
                <a:r>
                  <a:rPr lang="en-US" altLang="zh-CN" dirty="0">
                    <a:solidFill>
                      <a:srgbClr val="191B0E"/>
                    </a:solidFill>
                  </a:rPr>
                  <a:t>We have </a:t>
                </a:r>
                <a14:m>
                  <m:oMath xmlns:m="http://schemas.openxmlformats.org/officeDocument/2006/math">
                    <m:sSub>
                      <m:sSubPr>
                        <m:ctrlPr>
                          <a:rPr lang="en-US" altLang="zh-CN" i="1">
                            <a:solidFill>
                              <a:srgbClr val="191B0E"/>
                            </a:solidFill>
                            <a:latin typeface="Cambria Math" panose="02040503050406030204" pitchFamily="18" charset="0"/>
                          </a:rPr>
                        </m:ctrlPr>
                      </m:sSubPr>
                      <m:e>
                        <m:r>
                          <a:rPr lang="en-US" altLang="zh-CN" i="1">
                            <a:solidFill>
                              <a:srgbClr val="191B0E"/>
                            </a:solidFill>
                            <a:latin typeface="Cambria Math" panose="02040503050406030204" pitchFamily="18" charset="0"/>
                          </a:rPr>
                          <m:t>𝛿</m:t>
                        </m:r>
                      </m:e>
                      <m:sub>
                        <m:r>
                          <a:rPr lang="en-US" altLang="zh-CN" i="1">
                            <a:solidFill>
                              <a:srgbClr val="191B0E"/>
                            </a:solidFill>
                            <a:latin typeface="Cambria Math" panose="02040503050406030204" pitchFamily="18" charset="0"/>
                          </a:rPr>
                          <m:t>𝛾</m:t>
                        </m:r>
                      </m:sub>
                    </m:sSub>
                    <m:r>
                      <a:rPr lang="en-US" altLang="zh-CN" b="0" i="0" smtClean="0">
                        <a:solidFill>
                          <a:srgbClr val="191B0E"/>
                        </a:solidFill>
                        <a:latin typeface="Cambria Math" panose="02040503050406030204" pitchFamily="18" charset="0"/>
                      </a:rPr>
                      <m:t>&lt;0</m:t>
                    </m:r>
                  </m:oMath>
                </a14:m>
                <a:r>
                  <a:rPr lang="en-US" altLang="zh-CN" dirty="0">
                    <a:solidFill>
                      <a:srgbClr val="191B0E"/>
                    </a:solidFill>
                  </a:rPr>
                  <a:t>. Therefore,  the informed manager appears inferior on the basis of the SML analysis.</a:t>
                </a:r>
              </a:p>
              <a:p>
                <a:endParaRPr lang="en-US" altLang="zh-CN" dirty="0">
                  <a:solidFill>
                    <a:srgbClr val="191B0E"/>
                  </a:solidFill>
                </a:endParaRPr>
              </a:p>
              <a:p>
                <a:endParaRPr lang="en-US" altLang="zh-CN" b="0" dirty="0">
                  <a:solidFill>
                    <a:srgbClr val="191B0E"/>
                  </a:solidFill>
                </a:endParaRPr>
              </a:p>
              <a:p>
                <a:endParaRPr lang="en-US" altLang="zh-CN" b="0" dirty="0">
                  <a:solidFill>
                    <a:srgbClr val="191B0E"/>
                  </a:solidFill>
                </a:endParaRPr>
              </a:p>
              <a:p>
                <a:endParaRPr lang="en-US" altLang="zh-CN" b="0" dirty="0">
                  <a:solidFill>
                    <a:srgbClr val="191B0E"/>
                  </a:solidFill>
                </a:endParaRPr>
              </a:p>
              <a:p>
                <a:endParaRPr lang="en-US" altLang="zh-CN" b="0" dirty="0">
                  <a:solidFill>
                    <a:srgbClr val="191B0E"/>
                  </a:solidFill>
                </a:endParaRPr>
              </a:p>
              <a:p>
                <a:endParaRPr lang="zh-CN" alt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762"/>
                </a:stretch>
              </a:blipFill>
            </p:spPr>
            <p:txBody>
              <a:bodyPr/>
              <a:lstStyle/>
              <a:p>
                <a:r>
                  <a:rPr lang="zh-CN" altLang="en-US">
                    <a:noFill/>
                  </a:rPr>
                  <a:t> </a:t>
                </a:r>
              </a:p>
            </p:txBody>
          </p:sp>
        </mc:Fallback>
      </mc:AlternateContent>
      <p:sp>
        <p:nvSpPr>
          <p:cNvPr id="6" name="Title 1"/>
          <p:cNvSpPr>
            <a:spLocks noGrp="1"/>
          </p:cNvSpPr>
          <p:nvPr>
            <p:ph type="title"/>
          </p:nvPr>
        </p:nvSpPr>
        <p:spPr>
          <a:xfrm>
            <a:off x="1028700" y="685800"/>
            <a:ext cx="7200900" cy="1485900"/>
          </a:xfrm>
        </p:spPr>
        <p:txBody>
          <a:bodyPr>
            <a:noAutofit/>
          </a:bodyPr>
          <a:lstStyle/>
          <a:p>
            <a:r>
              <a:rPr lang="en-US" altLang="zh-CN" sz="4800" dirty="0"/>
              <a:t>What can go wrong</a:t>
            </a:r>
            <a:br>
              <a:rPr lang="en-US" altLang="zh-CN" sz="2800" dirty="0"/>
            </a:br>
            <a:r>
              <a:rPr lang="en-US" altLang="zh-CN" sz="2500" dirty="0"/>
              <a:t>-use of SML analysis in presence of market timing</a:t>
            </a:r>
            <a:endParaRPr lang="zh-CN" altLang="en-US" sz="2500" dirty="0"/>
          </a:p>
        </p:txBody>
      </p:sp>
      <p:sp>
        <p:nvSpPr>
          <p:cNvPr id="2" name="Slide Number Placeholder 1"/>
          <p:cNvSpPr>
            <a:spLocks noGrp="1"/>
          </p:cNvSpPr>
          <p:nvPr>
            <p:ph type="sldNum" sz="quarter" idx="12"/>
          </p:nvPr>
        </p:nvSpPr>
        <p:spPr/>
        <p:txBody>
          <a:bodyPr/>
          <a:lstStyle/>
          <a:p>
            <a:fld id="{C22EC132-B029-469E-9833-413C16851A07}" type="slidenum">
              <a:rPr lang="zh-CN" altLang="en-US" smtClean="0"/>
              <a:t>8</a:t>
            </a:fld>
            <a:endParaRPr lang="zh-CN" altLang="en-US"/>
          </a:p>
        </p:txBody>
      </p:sp>
    </p:spTree>
    <p:extLst>
      <p:ext uri="{BB962C8B-B14F-4D97-AF65-F5344CB8AC3E}">
        <p14:creationId xmlns:p14="http://schemas.microsoft.com/office/powerpoint/2010/main" val="2119057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sz="5300" dirty="0">
                <a:solidFill>
                  <a:srgbClr val="191B0E"/>
                </a:solidFill>
              </a:rPr>
              <a:t>What can go wrong</a:t>
            </a:r>
            <a:br>
              <a:rPr lang="en-US" altLang="zh-CN" sz="5300" dirty="0">
                <a:solidFill>
                  <a:srgbClr val="191B0E"/>
                </a:solidFill>
              </a:rPr>
            </a:br>
            <a:r>
              <a:rPr lang="en-US" altLang="zh-CN" sz="2800" dirty="0">
                <a:solidFill>
                  <a:srgbClr val="191B0E"/>
                </a:solidFill>
              </a:rPr>
              <a:t>-use of SML analysis in presence of market timing</a:t>
            </a:r>
            <a:endParaRPr lang="zh-CN" alt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8699" y="1956021"/>
                <a:ext cx="7725687" cy="4540195"/>
              </a:xfrm>
            </p:spPr>
            <p:txBody>
              <a:bodyPr>
                <a:normAutofit fontScale="77500" lnSpcReduction="20000"/>
              </a:bodyPr>
              <a:lstStyle/>
              <a:p>
                <a:r>
                  <a:rPr lang="en-US" altLang="zh-CN" dirty="0"/>
                  <a:t>Observed return of manager’s portfolio:</a:t>
                </a:r>
              </a:p>
              <a:p>
                <a:pPr marL="0" indent="0">
                  <a:buNone/>
                </a:pPr>
                <a:r>
                  <a:rPr lang="en-US" altLang="zh-CN" dirty="0"/>
                  <a:t>	</a:t>
                </a:r>
                <a14:m>
                  <m:oMath xmlns:m="http://schemas.openxmlformats.org/officeDocument/2006/math">
                    <m:r>
                      <m:rPr>
                        <m:sty m:val="p"/>
                      </m:rPr>
                      <a:rPr lang="en-US" altLang="zh-CN" b="0" i="0" smtClean="0">
                        <a:latin typeface="Cambria Math" panose="02040503050406030204" pitchFamily="18" charset="0"/>
                      </a:rPr>
                      <m:t>E</m:t>
                    </m:r>
                    <m:d>
                      <m:dPr>
                        <m:begChr m:val="["/>
                        <m:endChr m:val="]"/>
                        <m:ctrlPr>
                          <a:rPr lang="en-US" altLang="zh-CN" i="1">
                            <a:latin typeface="Cambria Math" panose="02040503050406030204" pitchFamily="18" charset="0"/>
                          </a:rPr>
                        </m:ctrlPr>
                      </m:dPr>
                      <m:e>
                        <m:r>
                          <a:rPr lang="en-US" altLang="zh-CN" i="1">
                            <a:latin typeface="Cambria Math" panose="02040503050406030204" pitchFamily="18" charset="0"/>
                          </a:rPr>
                          <m:t>𝛾</m:t>
                        </m:r>
                        <m:d>
                          <m:dPr>
                            <m:ctrlPr>
                              <a:rPr lang="en-US" altLang="zh-CN" i="1">
                                <a:latin typeface="Cambria Math" panose="02040503050406030204" pitchFamily="18" charset="0"/>
                              </a:rPr>
                            </m:ctrlPr>
                          </m:dPr>
                          <m:e>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𝑠</m:t>
                                </m:r>
                              </m:e>
                            </m:acc>
                          </m:e>
                        </m:d>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𝑥</m:t>
                            </m:r>
                          </m:e>
                        </m:acc>
                      </m:e>
                    </m:d>
                    <m:r>
                      <a:rPr lang="en-US" altLang="zh-CN" b="0" i="1" smtClean="0">
                        <a:latin typeface="Cambria Math" panose="02040503050406030204" pitchFamily="18" charset="0"/>
                      </a:rPr>
                      <m:t>=</m:t>
                    </m:r>
                    <m:f>
                      <m:fPr>
                        <m:ctrlPr>
                          <a:rPr lang="en-US" altLang="zh-CN" i="1">
                            <a:solidFill>
                              <a:srgbClr val="191B0E"/>
                            </a:solidFill>
                            <a:latin typeface="Cambria Math" panose="02040503050406030204" pitchFamily="18" charset="0"/>
                          </a:rPr>
                        </m:ctrlPr>
                      </m:fPr>
                      <m:num>
                        <m:sSup>
                          <m:sSupPr>
                            <m:ctrlPr>
                              <a:rPr lang="en-US" altLang="zh-CN" i="1">
                                <a:solidFill>
                                  <a:srgbClr val="191B0E"/>
                                </a:solidFill>
                                <a:latin typeface="Cambria Math" panose="02040503050406030204" pitchFamily="18" charset="0"/>
                              </a:rPr>
                            </m:ctrlPr>
                          </m:sSupPr>
                          <m:e>
                            <m:r>
                              <a:rPr lang="en-US" altLang="zh-CN" i="1">
                                <a:solidFill>
                                  <a:srgbClr val="191B0E"/>
                                </a:solidFill>
                                <a:latin typeface="Cambria Math" panose="02040503050406030204" pitchFamily="18" charset="0"/>
                              </a:rPr>
                              <m:t>𝜋</m:t>
                            </m:r>
                          </m:e>
                          <m:sup>
                            <m:r>
                              <a:rPr lang="en-US" altLang="zh-CN" i="1">
                                <a:solidFill>
                                  <a:srgbClr val="191B0E"/>
                                </a:solidFill>
                                <a:latin typeface="Cambria Math" panose="02040503050406030204" pitchFamily="18" charset="0"/>
                              </a:rPr>
                              <m:t>2</m:t>
                            </m:r>
                          </m:sup>
                        </m:sSup>
                        <m:r>
                          <a:rPr lang="en-US" altLang="zh-CN" i="1">
                            <a:solidFill>
                              <a:srgbClr val="191B0E"/>
                            </a:solidFill>
                            <a:latin typeface="Cambria Math" panose="02040503050406030204" pitchFamily="18" charset="0"/>
                          </a:rPr>
                          <m:t>+</m:t>
                        </m:r>
                        <m:sSubSup>
                          <m:sSubSupPr>
                            <m:ctrlPr>
                              <a:rPr lang="en-US" altLang="zh-CN" i="1">
                                <a:solidFill>
                                  <a:srgbClr val="191B0E"/>
                                </a:solidFill>
                                <a:latin typeface="Cambria Math" panose="02040503050406030204" pitchFamily="18" charset="0"/>
                              </a:rPr>
                            </m:ctrlPr>
                          </m:sSubSupPr>
                          <m:e>
                            <m:r>
                              <a:rPr lang="en-US" altLang="zh-CN" i="1">
                                <a:solidFill>
                                  <a:srgbClr val="191B0E"/>
                                </a:solidFill>
                                <a:latin typeface="Cambria Math" panose="02040503050406030204" pitchFamily="18" charset="0"/>
                              </a:rPr>
                              <m:t>𝜎</m:t>
                            </m:r>
                          </m:e>
                          <m:sub>
                            <m:r>
                              <a:rPr lang="en-US" altLang="zh-CN" i="1">
                                <a:solidFill>
                                  <a:srgbClr val="191B0E"/>
                                </a:solidFill>
                                <a:latin typeface="Cambria Math" panose="02040503050406030204" pitchFamily="18" charset="0"/>
                              </a:rPr>
                              <m:t>𝑠</m:t>
                            </m:r>
                          </m:sub>
                          <m:sup>
                            <m:r>
                              <a:rPr lang="en-US" altLang="zh-CN" i="1">
                                <a:solidFill>
                                  <a:srgbClr val="191B0E"/>
                                </a:solidFill>
                                <a:latin typeface="Cambria Math" panose="02040503050406030204" pitchFamily="18" charset="0"/>
                              </a:rPr>
                              <m:t>2</m:t>
                            </m:r>
                          </m:sup>
                        </m:sSubSup>
                      </m:num>
                      <m:den>
                        <m:sSubSup>
                          <m:sSubSupPr>
                            <m:ctrlPr>
                              <a:rPr lang="en-US" altLang="zh-CN" i="1">
                                <a:solidFill>
                                  <a:srgbClr val="191B0E"/>
                                </a:solidFill>
                                <a:latin typeface="Cambria Math" panose="02040503050406030204" pitchFamily="18" charset="0"/>
                              </a:rPr>
                            </m:ctrlPr>
                          </m:sSubSupPr>
                          <m:e>
                            <m:r>
                              <a:rPr lang="en-US" altLang="zh-CN" i="1">
                                <a:solidFill>
                                  <a:srgbClr val="191B0E"/>
                                </a:solidFill>
                                <a:latin typeface="Cambria Math" panose="02040503050406030204" pitchFamily="18" charset="0"/>
                              </a:rPr>
                              <m:t>𝜎</m:t>
                            </m:r>
                          </m:e>
                          <m:sub>
                            <m:r>
                              <a:rPr lang="zh-CN" altLang="en-US" i="1">
                                <a:solidFill>
                                  <a:srgbClr val="191B0E"/>
                                </a:solidFill>
                                <a:latin typeface="Cambria Math" panose="02040503050406030204" pitchFamily="18" charset="0"/>
                              </a:rPr>
                              <m:t>𝜀</m:t>
                            </m:r>
                          </m:sub>
                          <m:sup>
                            <m:r>
                              <a:rPr lang="en-US" altLang="zh-CN" i="1">
                                <a:solidFill>
                                  <a:srgbClr val="191B0E"/>
                                </a:solidFill>
                                <a:latin typeface="Cambria Math" panose="02040503050406030204" pitchFamily="18" charset="0"/>
                              </a:rPr>
                              <m:t>2</m:t>
                            </m:r>
                          </m:sup>
                        </m:sSubSup>
                        <m:r>
                          <a:rPr lang="en-US" altLang="zh-CN" i="1">
                            <a:solidFill>
                              <a:srgbClr val="191B0E"/>
                            </a:solidFill>
                            <a:latin typeface="Cambria Math" panose="02040503050406030204" pitchFamily="18" charset="0"/>
                          </a:rPr>
                          <m:t>𝐴</m:t>
                        </m:r>
                      </m:den>
                    </m:f>
                  </m:oMath>
                </a14:m>
                <a:endParaRPr lang="en-US" altLang="zh-CN" dirty="0"/>
              </a:p>
              <a:p>
                <a:r>
                  <a:rPr lang="en-US" altLang="zh-CN" dirty="0"/>
                  <a:t>Observed variance of manager’s portfolio:</a:t>
                </a:r>
              </a:p>
              <a:p>
                <a:pPr marL="0" indent="0">
                  <a:buNone/>
                </a:pPr>
                <a:r>
                  <a:rPr lang="en-US" altLang="zh-CN" dirty="0"/>
                  <a:t>	</a:t>
                </a:r>
                <a14:m>
                  <m:oMath xmlns:m="http://schemas.openxmlformats.org/officeDocument/2006/math">
                    <m:r>
                      <a:rPr lang="en-US" altLang="zh-CN" b="0" i="1" smtClean="0">
                        <a:latin typeface="Cambria Math" panose="02040503050406030204" pitchFamily="18" charset="0"/>
                      </a:rPr>
                      <m:t>𝑣𝑎𝑟</m:t>
                    </m:r>
                    <m:d>
                      <m:dPr>
                        <m:begChr m:val="["/>
                        <m:endChr m:val="]"/>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𝛾</m:t>
                        </m:r>
                        <m:d>
                          <m:dPr>
                            <m:ctrlPr>
                              <a:rPr lang="en-US" altLang="zh-CN" b="0" i="1" smtClean="0">
                                <a:latin typeface="Cambria Math" panose="02040503050406030204" pitchFamily="18" charset="0"/>
                              </a:rPr>
                            </m:ctrlPr>
                          </m:dPr>
                          <m:e>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𝑠</m:t>
                                </m:r>
                              </m:e>
                            </m:acc>
                          </m:e>
                        </m:d>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𝑥</m:t>
                            </m:r>
                          </m:e>
                        </m:acc>
                      </m:e>
                    </m:d>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4</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𝜋</m:t>
                            </m:r>
                          </m:e>
                          <m:sup>
                            <m:r>
                              <a:rPr lang="en-US" altLang="zh-CN" b="0" i="1" smtClean="0">
                                <a:latin typeface="Cambria Math" panose="02040503050406030204" pitchFamily="18" charset="0"/>
                              </a:rPr>
                              <m:t>2</m:t>
                            </m:r>
                          </m:sup>
                        </m:sSup>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𝜎</m:t>
                            </m:r>
                          </m:e>
                          <m:sub>
                            <m:r>
                              <a:rPr lang="en-US" altLang="zh-CN" b="0" i="1" smtClean="0">
                                <a:latin typeface="Cambria Math" panose="02040503050406030204" pitchFamily="18" charset="0"/>
                              </a:rPr>
                              <m:t>𝑆</m:t>
                            </m:r>
                          </m:sub>
                          <m:sup>
                            <m:r>
                              <a:rPr lang="en-US" altLang="zh-CN" b="0" i="1" smtClean="0">
                                <a:latin typeface="Cambria Math" panose="02040503050406030204" pitchFamily="18" charset="0"/>
                              </a:rPr>
                              <m:t>2</m:t>
                            </m:r>
                          </m:sup>
                        </m:sSubSup>
                        <m:r>
                          <a:rPr lang="en-US" altLang="zh-CN" b="0" i="1" smtClean="0">
                            <a:latin typeface="Cambria Math" panose="02040503050406030204" pitchFamily="18" charset="0"/>
                          </a:rPr>
                          <m:t>+2</m:t>
                        </m:r>
                        <m:sSubSup>
                          <m:sSubSupPr>
                            <m:ctrlPr>
                              <a:rPr lang="en-US" altLang="zh-CN" i="1">
                                <a:latin typeface="Cambria Math" panose="02040503050406030204" pitchFamily="18" charset="0"/>
                              </a:rPr>
                            </m:ctrlPr>
                          </m:sSubSupPr>
                          <m:e>
                            <m:r>
                              <a:rPr lang="en-US" altLang="zh-CN" i="1">
                                <a:latin typeface="Cambria Math" panose="02040503050406030204" pitchFamily="18" charset="0"/>
                              </a:rPr>
                              <m:t>𝜎</m:t>
                            </m:r>
                          </m:e>
                          <m:sub>
                            <m:r>
                              <a:rPr lang="en-US" altLang="zh-CN" i="1">
                                <a:latin typeface="Cambria Math" panose="02040503050406030204" pitchFamily="18" charset="0"/>
                              </a:rPr>
                              <m:t>𝑆</m:t>
                            </m:r>
                          </m:sub>
                          <m:sup>
                            <m:r>
                              <a:rPr lang="en-US" altLang="zh-CN" b="0" i="1" smtClean="0">
                                <a:latin typeface="Cambria Math" panose="02040503050406030204" pitchFamily="18" charset="0"/>
                              </a:rPr>
                              <m:t>4</m:t>
                            </m:r>
                          </m:sup>
                        </m:sSubSup>
                        <m:r>
                          <a:rPr lang="en-US" altLang="zh-CN" b="0" i="1" smtClean="0">
                            <a:latin typeface="Cambria Math" panose="02040503050406030204" pitchFamily="18" charset="0"/>
                          </a:rPr>
                          <m:t>+</m:t>
                        </m:r>
                        <m:d>
                          <m:dPr>
                            <m:ctrlPr>
                              <a:rPr lang="en-US" altLang="zh-CN" b="0" i="1" smtClean="0">
                                <a:latin typeface="Cambria Math" panose="02040503050406030204" pitchFamily="18" charset="0"/>
                              </a:rPr>
                            </m:ctrlPr>
                          </m:dPr>
                          <m:e>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𝜋</m:t>
                                </m:r>
                              </m:e>
                              <m:sup>
                                <m:r>
                                  <a:rPr lang="en-US" altLang="zh-CN" b="0" i="1" smtClean="0">
                                    <a:latin typeface="Cambria Math" panose="02040503050406030204" pitchFamily="18" charset="0"/>
                                  </a:rPr>
                                  <m:t>2</m:t>
                                </m:r>
                              </m:sup>
                            </m:sSup>
                            <m:r>
                              <a:rPr lang="en-US" altLang="zh-CN" b="0" i="1" smtClean="0">
                                <a:latin typeface="Cambria Math" panose="02040503050406030204" pitchFamily="18" charset="0"/>
                              </a:rPr>
                              <m:t>+</m:t>
                            </m:r>
                            <m:sSubSup>
                              <m:sSubSupPr>
                                <m:ctrlPr>
                                  <a:rPr lang="en-US" altLang="zh-CN" i="1">
                                    <a:latin typeface="Cambria Math" panose="02040503050406030204" pitchFamily="18" charset="0"/>
                                  </a:rPr>
                                </m:ctrlPr>
                              </m:sSubSupPr>
                              <m:e>
                                <m:r>
                                  <a:rPr lang="en-US" altLang="zh-CN" i="1">
                                    <a:latin typeface="Cambria Math" panose="02040503050406030204" pitchFamily="18" charset="0"/>
                                  </a:rPr>
                                  <m:t>𝜎</m:t>
                                </m:r>
                              </m:e>
                              <m:sub>
                                <m:r>
                                  <a:rPr lang="en-US" altLang="zh-CN" i="1">
                                    <a:latin typeface="Cambria Math" panose="02040503050406030204" pitchFamily="18" charset="0"/>
                                  </a:rPr>
                                  <m:t>𝑆</m:t>
                                </m:r>
                              </m:sub>
                              <m:sup>
                                <m:r>
                                  <a:rPr lang="en-US" altLang="zh-CN" i="1">
                                    <a:latin typeface="Cambria Math" panose="02040503050406030204" pitchFamily="18" charset="0"/>
                                  </a:rPr>
                                  <m:t>2</m:t>
                                </m:r>
                              </m:sup>
                            </m:sSubSup>
                          </m:e>
                        </m:d>
                        <m:sSubSup>
                          <m:sSubSupPr>
                            <m:ctrlPr>
                              <a:rPr lang="en-US" altLang="zh-CN" i="1">
                                <a:latin typeface="Cambria Math" panose="02040503050406030204" pitchFamily="18" charset="0"/>
                              </a:rPr>
                            </m:ctrlPr>
                          </m:sSubSupPr>
                          <m:e>
                            <m:r>
                              <a:rPr lang="en-US" altLang="zh-CN" i="1">
                                <a:latin typeface="Cambria Math" panose="02040503050406030204" pitchFamily="18" charset="0"/>
                              </a:rPr>
                              <m:t>𝜎</m:t>
                            </m:r>
                          </m:e>
                          <m:sub>
                            <m:r>
                              <a:rPr lang="zh-CN" altLang="en-US" i="1" smtClean="0">
                                <a:latin typeface="Cambria Math" panose="02040503050406030204" pitchFamily="18" charset="0"/>
                              </a:rPr>
                              <m:t>𝜀</m:t>
                            </m:r>
                          </m:sub>
                          <m:sup>
                            <m:r>
                              <a:rPr lang="en-US" altLang="zh-CN" i="1">
                                <a:latin typeface="Cambria Math" panose="02040503050406030204" pitchFamily="18" charset="0"/>
                              </a:rPr>
                              <m:t>2</m:t>
                            </m:r>
                          </m:sup>
                        </m:sSubSup>
                      </m:num>
                      <m:den>
                        <m:sSubSup>
                          <m:sSubSupPr>
                            <m:ctrlPr>
                              <a:rPr lang="en-US" altLang="zh-CN" i="1">
                                <a:latin typeface="Cambria Math" panose="02040503050406030204" pitchFamily="18" charset="0"/>
                              </a:rPr>
                            </m:ctrlPr>
                          </m:sSubSupPr>
                          <m:e>
                            <m:r>
                              <a:rPr lang="en-US" altLang="zh-CN" i="1">
                                <a:latin typeface="Cambria Math" panose="02040503050406030204" pitchFamily="18" charset="0"/>
                              </a:rPr>
                              <m:t>𝜎</m:t>
                            </m:r>
                          </m:e>
                          <m:sub>
                            <m:r>
                              <a:rPr lang="zh-CN" altLang="en-US" i="1">
                                <a:latin typeface="Cambria Math" panose="02040503050406030204" pitchFamily="18" charset="0"/>
                              </a:rPr>
                              <m:t>𝜀</m:t>
                            </m:r>
                          </m:sub>
                          <m:sup>
                            <m:r>
                              <a:rPr lang="en-US" altLang="zh-CN" b="0" i="1" smtClean="0">
                                <a:latin typeface="Cambria Math" panose="02040503050406030204" pitchFamily="18" charset="0"/>
                              </a:rPr>
                              <m:t>4</m:t>
                            </m:r>
                          </m:sup>
                        </m:sSubSup>
                        <m:r>
                          <a:rPr lang="en-US" altLang="zh-CN" b="0" i="1" smtClean="0">
                            <a:latin typeface="Cambria Math" panose="02040503050406030204" pitchFamily="18" charset="0"/>
                          </a:rPr>
                          <m:t>𝐴</m:t>
                        </m:r>
                      </m:den>
                    </m:f>
                  </m:oMath>
                </a14:m>
                <a:endParaRPr lang="en-US" altLang="zh-CN" dirty="0"/>
              </a:p>
              <a:p>
                <a:r>
                  <a:rPr lang="en-US" altLang="zh-CN" dirty="0"/>
                  <a:t>Return to index </a:t>
                </a:r>
                <a14:m>
                  <m:oMath xmlns:m="http://schemas.openxmlformats.org/officeDocument/2006/math">
                    <m:r>
                      <a:rPr lang="en-US" altLang="zh-CN" i="1">
                        <a:solidFill>
                          <a:srgbClr val="191B0E"/>
                        </a:solidFill>
                        <a:latin typeface="Cambria Math" panose="02040503050406030204" pitchFamily="18" charset="0"/>
                      </a:rPr>
                      <m:t>𝛼</m:t>
                    </m:r>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oMath>
                </a14:m>
                <a:r>
                  <a:rPr lang="zh-CN" altLang="en-US" dirty="0"/>
                  <a:t> </a:t>
                </a:r>
                <a:r>
                  <a:rPr lang="en-US" altLang="zh-CN" dirty="0"/>
                  <a:t>is </a:t>
                </a:r>
                <a14:m>
                  <m:oMath xmlns:m="http://schemas.openxmlformats.org/officeDocument/2006/math">
                    <m:r>
                      <a:rPr lang="en-US" altLang="zh-CN" i="1">
                        <a:solidFill>
                          <a:srgbClr val="191B0E"/>
                        </a:solidFill>
                        <a:latin typeface="Cambria Math" panose="02040503050406030204" pitchFamily="18" charset="0"/>
                      </a:rPr>
                      <m:t>𝛼</m:t>
                    </m:r>
                    <m:r>
                      <a:rPr lang="en-US" altLang="zh-CN" b="0" i="1" smtClean="0">
                        <a:solidFill>
                          <a:srgbClr val="191B0E"/>
                        </a:solidFill>
                        <a:latin typeface="Cambria Math" panose="02040503050406030204" pitchFamily="18" charset="0"/>
                      </a:rPr>
                      <m:t>𝜋</m:t>
                    </m:r>
                    <m:r>
                      <a:rPr lang="en-US" altLang="zh-CN" b="0" i="0" smtClean="0">
                        <a:solidFill>
                          <a:srgbClr val="191B0E"/>
                        </a:solidFill>
                        <a:latin typeface="Cambria Math" panose="02040503050406030204" pitchFamily="18" charset="0"/>
                      </a:rPr>
                      <m:t>. </m:t>
                    </m:r>
                  </m:oMath>
                </a14:m>
                <a:r>
                  <a:rPr lang="en-US" altLang="zh-CN" dirty="0"/>
                  <a:t>so when </a:t>
                </a:r>
                <a14:m>
                  <m:oMath xmlns:m="http://schemas.openxmlformats.org/officeDocument/2006/math">
                    <m:r>
                      <a:rPr lang="en-US" altLang="zh-CN" i="1">
                        <a:solidFill>
                          <a:srgbClr val="191B0E"/>
                        </a:solidFill>
                        <a:latin typeface="Cambria Math" panose="02040503050406030204" pitchFamily="18" charset="0"/>
                      </a:rPr>
                      <m:t>𝛼</m:t>
                    </m:r>
                    <m:r>
                      <a:rPr lang="en-US" altLang="zh-CN" b="0" i="1" smtClean="0">
                        <a:solidFill>
                          <a:srgbClr val="191B0E"/>
                        </a:solidFill>
                        <a:latin typeface="Cambria Math" panose="02040503050406030204" pitchFamily="18" charset="0"/>
                      </a:rPr>
                      <m:t>= </m:t>
                    </m:r>
                    <m:acc>
                      <m:accPr>
                        <m:chr m:val="̅"/>
                        <m:ctrlPr>
                          <a:rPr lang="en-US" altLang="zh-CN" b="0" i="1" smtClean="0">
                            <a:solidFill>
                              <a:srgbClr val="191B0E"/>
                            </a:solidFill>
                            <a:latin typeface="Cambria Math" panose="02040503050406030204" pitchFamily="18" charset="0"/>
                          </a:rPr>
                        </m:ctrlPr>
                      </m:accPr>
                      <m:e>
                        <m:r>
                          <a:rPr lang="en-US" altLang="zh-CN" b="0" i="1" smtClean="0">
                            <a:solidFill>
                              <a:srgbClr val="191B0E"/>
                            </a:solidFill>
                            <a:latin typeface="Cambria Math" panose="02040503050406030204" pitchFamily="18" charset="0"/>
                          </a:rPr>
                          <m:t>𝛼</m:t>
                        </m:r>
                      </m:e>
                    </m:acc>
                    <m:r>
                      <a:rPr lang="en-US" altLang="zh-CN" b="0" i="1" smtClean="0">
                        <a:solidFill>
                          <a:srgbClr val="191B0E"/>
                        </a:solidFill>
                        <a:latin typeface="Cambria Math" panose="02040503050406030204" pitchFamily="18" charset="0"/>
                      </a:rPr>
                      <m:t>= </m:t>
                    </m:r>
                    <m:f>
                      <m:fPr>
                        <m:ctrlPr>
                          <a:rPr lang="en-US" altLang="zh-CN" i="1">
                            <a:solidFill>
                              <a:srgbClr val="191B0E"/>
                            </a:solidFill>
                            <a:latin typeface="Cambria Math" panose="02040503050406030204" pitchFamily="18" charset="0"/>
                          </a:rPr>
                        </m:ctrlPr>
                      </m:fPr>
                      <m:num>
                        <m:sSup>
                          <m:sSupPr>
                            <m:ctrlPr>
                              <a:rPr lang="en-US" altLang="zh-CN" i="1">
                                <a:solidFill>
                                  <a:srgbClr val="191B0E"/>
                                </a:solidFill>
                                <a:latin typeface="Cambria Math" panose="02040503050406030204" pitchFamily="18" charset="0"/>
                              </a:rPr>
                            </m:ctrlPr>
                          </m:sSupPr>
                          <m:e>
                            <m:r>
                              <a:rPr lang="en-US" altLang="zh-CN" i="1">
                                <a:solidFill>
                                  <a:srgbClr val="191B0E"/>
                                </a:solidFill>
                                <a:latin typeface="Cambria Math" panose="02040503050406030204" pitchFamily="18" charset="0"/>
                              </a:rPr>
                              <m:t>𝜋</m:t>
                            </m:r>
                          </m:e>
                          <m:sup>
                            <m:r>
                              <a:rPr lang="en-US" altLang="zh-CN" i="1">
                                <a:solidFill>
                                  <a:srgbClr val="191B0E"/>
                                </a:solidFill>
                                <a:latin typeface="Cambria Math" panose="02040503050406030204" pitchFamily="18" charset="0"/>
                              </a:rPr>
                              <m:t>2</m:t>
                            </m:r>
                          </m:sup>
                        </m:sSup>
                        <m:r>
                          <a:rPr lang="en-US" altLang="zh-CN" i="1">
                            <a:solidFill>
                              <a:srgbClr val="191B0E"/>
                            </a:solidFill>
                            <a:latin typeface="Cambria Math" panose="02040503050406030204" pitchFamily="18" charset="0"/>
                          </a:rPr>
                          <m:t>+</m:t>
                        </m:r>
                        <m:sSubSup>
                          <m:sSubSupPr>
                            <m:ctrlPr>
                              <a:rPr lang="en-US" altLang="zh-CN" i="1">
                                <a:solidFill>
                                  <a:srgbClr val="191B0E"/>
                                </a:solidFill>
                                <a:latin typeface="Cambria Math" panose="02040503050406030204" pitchFamily="18" charset="0"/>
                              </a:rPr>
                            </m:ctrlPr>
                          </m:sSubSupPr>
                          <m:e>
                            <m:r>
                              <a:rPr lang="en-US" altLang="zh-CN" i="1">
                                <a:solidFill>
                                  <a:srgbClr val="191B0E"/>
                                </a:solidFill>
                                <a:latin typeface="Cambria Math" panose="02040503050406030204" pitchFamily="18" charset="0"/>
                              </a:rPr>
                              <m:t>𝜎</m:t>
                            </m:r>
                          </m:e>
                          <m:sub>
                            <m:r>
                              <a:rPr lang="en-US" altLang="zh-CN" i="1">
                                <a:solidFill>
                                  <a:srgbClr val="191B0E"/>
                                </a:solidFill>
                                <a:latin typeface="Cambria Math" panose="02040503050406030204" pitchFamily="18" charset="0"/>
                              </a:rPr>
                              <m:t>𝑠</m:t>
                            </m:r>
                          </m:sub>
                          <m:sup>
                            <m:r>
                              <a:rPr lang="en-US" altLang="zh-CN" i="1">
                                <a:solidFill>
                                  <a:srgbClr val="191B0E"/>
                                </a:solidFill>
                                <a:latin typeface="Cambria Math" panose="02040503050406030204" pitchFamily="18" charset="0"/>
                              </a:rPr>
                              <m:t>2</m:t>
                            </m:r>
                          </m:sup>
                        </m:sSubSup>
                      </m:num>
                      <m:den>
                        <m:sSubSup>
                          <m:sSubSupPr>
                            <m:ctrlPr>
                              <a:rPr lang="en-US" altLang="zh-CN" i="1">
                                <a:solidFill>
                                  <a:srgbClr val="191B0E"/>
                                </a:solidFill>
                                <a:latin typeface="Cambria Math" panose="02040503050406030204" pitchFamily="18" charset="0"/>
                              </a:rPr>
                            </m:ctrlPr>
                          </m:sSubSupPr>
                          <m:e>
                            <m:r>
                              <a:rPr lang="en-US" altLang="zh-CN" i="1">
                                <a:solidFill>
                                  <a:srgbClr val="191B0E"/>
                                </a:solidFill>
                                <a:latin typeface="Cambria Math" panose="02040503050406030204" pitchFamily="18" charset="0"/>
                              </a:rPr>
                              <m:t>𝜎</m:t>
                            </m:r>
                          </m:e>
                          <m:sub>
                            <m:r>
                              <a:rPr lang="zh-CN" altLang="en-US" i="1">
                                <a:solidFill>
                                  <a:srgbClr val="191B0E"/>
                                </a:solidFill>
                                <a:latin typeface="Cambria Math" panose="02040503050406030204" pitchFamily="18" charset="0"/>
                              </a:rPr>
                              <m:t>𝜀</m:t>
                            </m:r>
                          </m:sub>
                          <m:sup>
                            <m:r>
                              <a:rPr lang="en-US" altLang="zh-CN" i="1">
                                <a:solidFill>
                                  <a:srgbClr val="191B0E"/>
                                </a:solidFill>
                                <a:latin typeface="Cambria Math" panose="02040503050406030204" pitchFamily="18" charset="0"/>
                              </a:rPr>
                              <m:t>2</m:t>
                            </m:r>
                          </m:sup>
                        </m:sSubSup>
                        <m:r>
                          <a:rPr lang="en-US" altLang="zh-CN" i="1">
                            <a:solidFill>
                              <a:srgbClr val="191B0E"/>
                            </a:solidFill>
                            <a:latin typeface="Cambria Math" panose="02040503050406030204" pitchFamily="18" charset="0"/>
                          </a:rPr>
                          <m:t>𝐴</m:t>
                        </m:r>
                        <m:r>
                          <a:rPr lang="en-US" altLang="zh-CN" b="0" i="1" smtClean="0">
                            <a:solidFill>
                              <a:srgbClr val="191B0E"/>
                            </a:solidFill>
                            <a:latin typeface="Cambria Math" panose="02040503050406030204" pitchFamily="18" charset="0"/>
                          </a:rPr>
                          <m:t>𝜋</m:t>
                        </m:r>
                      </m:den>
                    </m:f>
                    <m:r>
                      <a:rPr lang="en-US" altLang="zh-CN" b="0" i="0" smtClean="0">
                        <a:solidFill>
                          <a:srgbClr val="191B0E"/>
                        </a:solidFill>
                        <a:latin typeface="Cambria Math" panose="02040503050406030204" pitchFamily="18" charset="0"/>
                      </a:rPr>
                      <m:t>,</m:t>
                    </m:r>
                  </m:oMath>
                </a14:m>
                <a:r>
                  <a:rPr lang="zh-CN" altLang="en-US" dirty="0"/>
                  <a:t> </a:t>
                </a:r>
                <a14:m>
                  <m:oMath xmlns:m="http://schemas.openxmlformats.org/officeDocument/2006/math">
                    <m:r>
                      <a:rPr lang="en-US" altLang="zh-CN" i="1">
                        <a:solidFill>
                          <a:srgbClr val="191B0E"/>
                        </a:solidFill>
                        <a:latin typeface="Cambria Math" panose="02040503050406030204" pitchFamily="18" charset="0"/>
                      </a:rPr>
                      <m:t>𝛼</m:t>
                    </m:r>
                    <m:acc>
                      <m:accPr>
                        <m:chr m:val="̃"/>
                        <m:ctrlPr>
                          <a:rPr lang="en-US" altLang="zh-CN" i="1">
                            <a:solidFill>
                              <a:srgbClr val="191B0E"/>
                            </a:solidFill>
                            <a:latin typeface="Cambria Math" panose="02040503050406030204" pitchFamily="18" charset="0"/>
                          </a:rPr>
                        </m:ctrlPr>
                      </m:accPr>
                      <m:e>
                        <m:r>
                          <a:rPr lang="en-US" altLang="zh-CN" i="1">
                            <a:solidFill>
                              <a:srgbClr val="191B0E"/>
                            </a:solidFill>
                            <a:latin typeface="Cambria Math" panose="02040503050406030204" pitchFamily="18" charset="0"/>
                          </a:rPr>
                          <m:t>𝑥</m:t>
                        </m:r>
                      </m:e>
                    </m:acc>
                  </m:oMath>
                </a14:m>
                <a:r>
                  <a:rPr lang="zh-CN" altLang="en-US" dirty="0"/>
                  <a:t> </a:t>
                </a:r>
                <a:r>
                  <a:rPr lang="en-US" altLang="zh-CN" dirty="0"/>
                  <a:t>has the same return as manager’s portfolio.</a:t>
                </a:r>
              </a:p>
              <a:p>
                <a:pPr marL="530352" lvl="1" indent="0">
                  <a:buNone/>
                </a:pPr>
                <a:r>
                  <a:rPr lang="en-US" altLang="zh-CN" dirty="0"/>
                  <a:t>	</a:t>
                </a:r>
                <a14:m>
                  <m:oMath xmlns:m="http://schemas.openxmlformats.org/officeDocument/2006/math">
                    <m:r>
                      <a:rPr lang="en-US" altLang="zh-CN" i="1">
                        <a:latin typeface="Cambria Math" panose="02040503050406030204" pitchFamily="18" charset="0"/>
                      </a:rPr>
                      <m:t>𝑣𝑎𝑟</m:t>
                    </m:r>
                    <m:d>
                      <m:dPr>
                        <m:begChr m:val="["/>
                        <m:endChr m:val="]"/>
                        <m:ctrlPr>
                          <a:rPr lang="en-US" altLang="zh-CN" i="1">
                            <a:latin typeface="Cambria Math" panose="02040503050406030204" pitchFamily="18" charset="0"/>
                          </a:rPr>
                        </m:ctrlPr>
                      </m:dPr>
                      <m:e>
                        <m:r>
                          <a:rPr lang="en-US" altLang="zh-CN" b="0" i="1" smtClean="0">
                            <a:latin typeface="Cambria Math" panose="02040503050406030204" pitchFamily="18" charset="0"/>
                          </a:rPr>
                          <m:t>𝛼</m:t>
                        </m:r>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𝑥</m:t>
                            </m:r>
                          </m:e>
                        </m:acc>
                      </m:e>
                    </m:d>
                    <m:r>
                      <a:rPr lang="en-US" altLang="zh-CN" i="1">
                        <a:latin typeface="Cambria Math" panose="02040503050406030204" pitchFamily="18" charset="0"/>
                      </a:rPr>
                      <m:t>=</m:t>
                    </m:r>
                    <m:sSup>
                      <m:sSupPr>
                        <m:ctrlPr>
                          <a:rPr lang="en-US" altLang="zh-CN" b="0" i="1" smtClean="0">
                            <a:solidFill>
                              <a:srgbClr val="191B0E"/>
                            </a:solidFill>
                            <a:latin typeface="Cambria Math" panose="02040503050406030204" pitchFamily="18" charset="0"/>
                          </a:rPr>
                        </m:ctrlPr>
                      </m:sSupPr>
                      <m:e>
                        <m:d>
                          <m:dPr>
                            <m:begChr m:val="["/>
                            <m:endChr m:val="]"/>
                            <m:ctrlPr>
                              <a:rPr lang="en-US" altLang="zh-CN" b="0" i="1" smtClean="0">
                                <a:solidFill>
                                  <a:srgbClr val="191B0E"/>
                                </a:solidFill>
                                <a:latin typeface="Cambria Math" panose="02040503050406030204" pitchFamily="18" charset="0"/>
                              </a:rPr>
                            </m:ctrlPr>
                          </m:dPr>
                          <m:e>
                            <m:f>
                              <m:fPr>
                                <m:ctrlPr>
                                  <a:rPr lang="en-US" altLang="zh-CN" i="1">
                                    <a:solidFill>
                                      <a:srgbClr val="191B0E"/>
                                    </a:solidFill>
                                    <a:latin typeface="Cambria Math" panose="02040503050406030204" pitchFamily="18" charset="0"/>
                                  </a:rPr>
                                </m:ctrlPr>
                              </m:fPr>
                              <m:num>
                                <m:sSup>
                                  <m:sSupPr>
                                    <m:ctrlPr>
                                      <a:rPr lang="en-US" altLang="zh-CN" i="1">
                                        <a:solidFill>
                                          <a:srgbClr val="191B0E"/>
                                        </a:solidFill>
                                        <a:latin typeface="Cambria Math" panose="02040503050406030204" pitchFamily="18" charset="0"/>
                                      </a:rPr>
                                    </m:ctrlPr>
                                  </m:sSupPr>
                                  <m:e>
                                    <m:r>
                                      <a:rPr lang="en-US" altLang="zh-CN">
                                        <a:solidFill>
                                          <a:srgbClr val="191B0E"/>
                                        </a:solidFill>
                                        <a:latin typeface="Cambria Math" panose="02040503050406030204" pitchFamily="18" charset="0"/>
                                      </a:rPr>
                                      <m:t>𝜋</m:t>
                                    </m:r>
                                  </m:e>
                                  <m:sup>
                                    <m:r>
                                      <a:rPr lang="en-US" altLang="zh-CN">
                                        <a:solidFill>
                                          <a:srgbClr val="191B0E"/>
                                        </a:solidFill>
                                        <a:latin typeface="Cambria Math" panose="02040503050406030204" pitchFamily="18" charset="0"/>
                                      </a:rPr>
                                      <m:t>2</m:t>
                                    </m:r>
                                  </m:sup>
                                </m:sSup>
                                <m:r>
                                  <a:rPr lang="en-US" altLang="zh-CN">
                                    <a:solidFill>
                                      <a:srgbClr val="191B0E"/>
                                    </a:solidFill>
                                    <a:latin typeface="Cambria Math" panose="02040503050406030204" pitchFamily="18" charset="0"/>
                                  </a:rPr>
                                  <m:t>+</m:t>
                                </m:r>
                                <m:sSubSup>
                                  <m:sSubSupPr>
                                    <m:ctrlPr>
                                      <a:rPr lang="en-US" altLang="zh-CN" i="1">
                                        <a:solidFill>
                                          <a:srgbClr val="191B0E"/>
                                        </a:solidFill>
                                        <a:latin typeface="Cambria Math" panose="02040503050406030204" pitchFamily="18" charset="0"/>
                                      </a:rPr>
                                    </m:ctrlPr>
                                  </m:sSubSupPr>
                                  <m:e>
                                    <m:r>
                                      <a:rPr lang="en-US" altLang="zh-CN">
                                        <a:solidFill>
                                          <a:srgbClr val="191B0E"/>
                                        </a:solidFill>
                                        <a:latin typeface="Cambria Math" panose="02040503050406030204" pitchFamily="18" charset="0"/>
                                      </a:rPr>
                                      <m:t>𝜎</m:t>
                                    </m:r>
                                  </m:e>
                                  <m:sub>
                                    <m:r>
                                      <a:rPr lang="en-US" altLang="zh-CN">
                                        <a:solidFill>
                                          <a:srgbClr val="191B0E"/>
                                        </a:solidFill>
                                        <a:latin typeface="Cambria Math" panose="02040503050406030204" pitchFamily="18" charset="0"/>
                                      </a:rPr>
                                      <m:t>𝑠</m:t>
                                    </m:r>
                                  </m:sub>
                                  <m:sup>
                                    <m:r>
                                      <a:rPr lang="en-US" altLang="zh-CN">
                                        <a:solidFill>
                                          <a:srgbClr val="191B0E"/>
                                        </a:solidFill>
                                        <a:latin typeface="Cambria Math" panose="02040503050406030204" pitchFamily="18" charset="0"/>
                                      </a:rPr>
                                      <m:t>2</m:t>
                                    </m:r>
                                  </m:sup>
                                </m:sSubSup>
                              </m:num>
                              <m:den>
                                <m:sSubSup>
                                  <m:sSubSupPr>
                                    <m:ctrlPr>
                                      <a:rPr lang="en-US" altLang="zh-CN" i="1">
                                        <a:solidFill>
                                          <a:srgbClr val="191B0E"/>
                                        </a:solidFill>
                                        <a:latin typeface="Cambria Math" panose="02040503050406030204" pitchFamily="18" charset="0"/>
                                      </a:rPr>
                                    </m:ctrlPr>
                                  </m:sSubSupPr>
                                  <m:e>
                                    <m:r>
                                      <a:rPr lang="en-US" altLang="zh-CN">
                                        <a:solidFill>
                                          <a:srgbClr val="191B0E"/>
                                        </a:solidFill>
                                        <a:latin typeface="Cambria Math" panose="02040503050406030204" pitchFamily="18" charset="0"/>
                                      </a:rPr>
                                      <m:t>𝜎</m:t>
                                    </m:r>
                                  </m:e>
                                  <m:sub>
                                    <m:r>
                                      <a:rPr lang="zh-CN" altLang="en-US">
                                        <a:solidFill>
                                          <a:srgbClr val="191B0E"/>
                                        </a:solidFill>
                                        <a:latin typeface="Cambria Math" panose="02040503050406030204" pitchFamily="18" charset="0"/>
                                      </a:rPr>
                                      <m:t>𝜀</m:t>
                                    </m:r>
                                  </m:sub>
                                  <m:sup>
                                    <m:r>
                                      <a:rPr lang="en-US" altLang="zh-CN">
                                        <a:solidFill>
                                          <a:srgbClr val="191B0E"/>
                                        </a:solidFill>
                                        <a:latin typeface="Cambria Math" panose="02040503050406030204" pitchFamily="18" charset="0"/>
                                      </a:rPr>
                                      <m:t>2</m:t>
                                    </m:r>
                                  </m:sup>
                                </m:sSubSup>
                                <m:r>
                                  <a:rPr lang="en-US" altLang="zh-CN">
                                    <a:solidFill>
                                      <a:srgbClr val="191B0E"/>
                                    </a:solidFill>
                                    <a:latin typeface="Cambria Math" panose="02040503050406030204" pitchFamily="18" charset="0"/>
                                  </a:rPr>
                                  <m:t>𝐴</m:t>
                                </m:r>
                                <m:r>
                                  <a:rPr lang="en-US" altLang="zh-CN">
                                    <a:solidFill>
                                      <a:srgbClr val="191B0E"/>
                                    </a:solidFill>
                                    <a:latin typeface="Cambria Math" panose="02040503050406030204" pitchFamily="18" charset="0"/>
                                  </a:rPr>
                                  <m:t>𝜋</m:t>
                                </m:r>
                              </m:den>
                            </m:f>
                          </m:e>
                        </m:d>
                      </m:e>
                      <m:sup>
                        <m:r>
                          <a:rPr lang="en-US" altLang="zh-CN" b="0" i="1" smtClean="0">
                            <a:latin typeface="Cambria Math" panose="02040503050406030204" pitchFamily="18" charset="0"/>
                          </a:rPr>
                          <m:t>2</m:t>
                        </m:r>
                      </m:sup>
                    </m:sSup>
                    <m:d>
                      <m:dPr>
                        <m:ctrlPr>
                          <a:rPr lang="en-US" altLang="zh-CN" b="0" i="1" smtClean="0">
                            <a:latin typeface="Cambria Math" panose="02040503050406030204" pitchFamily="18" charset="0"/>
                          </a:rPr>
                        </m:ctrlPr>
                      </m:dPr>
                      <m:e>
                        <m:sSubSup>
                          <m:sSubSupPr>
                            <m:ctrlPr>
                              <a:rPr lang="en-US" altLang="zh-CN" i="1">
                                <a:latin typeface="Cambria Math" panose="02040503050406030204" pitchFamily="18" charset="0"/>
                              </a:rPr>
                            </m:ctrlPr>
                          </m:sSubSupPr>
                          <m:e>
                            <m:r>
                              <a:rPr lang="en-US" altLang="zh-CN">
                                <a:latin typeface="Cambria Math" panose="02040503050406030204" pitchFamily="18" charset="0"/>
                              </a:rPr>
                              <m:t>𝜎</m:t>
                            </m:r>
                          </m:e>
                          <m:sub>
                            <m:r>
                              <a:rPr lang="zh-CN" altLang="en-US">
                                <a:latin typeface="Cambria Math" panose="02040503050406030204" pitchFamily="18" charset="0"/>
                              </a:rPr>
                              <m:t>𝜀</m:t>
                            </m:r>
                          </m:sub>
                          <m:sup>
                            <m:r>
                              <a:rPr lang="en-US" altLang="zh-CN">
                                <a:latin typeface="Cambria Math" panose="02040503050406030204" pitchFamily="18" charset="0"/>
                              </a:rPr>
                              <m:t>2</m:t>
                            </m:r>
                          </m:sup>
                        </m:sSubSup>
                        <m:r>
                          <a:rPr lang="en-US" altLang="zh-CN" b="0" i="1" smtClean="0">
                            <a:latin typeface="Cambria Math" panose="02040503050406030204" pitchFamily="18" charset="0"/>
                          </a:rPr>
                          <m:t>+</m:t>
                        </m:r>
                        <m:sSubSup>
                          <m:sSubSupPr>
                            <m:ctrlPr>
                              <a:rPr lang="en-US" altLang="zh-CN" i="1">
                                <a:latin typeface="Cambria Math" panose="02040503050406030204" pitchFamily="18" charset="0"/>
                              </a:rPr>
                            </m:ctrlPr>
                          </m:sSubSupPr>
                          <m:e>
                            <m:r>
                              <a:rPr lang="en-US" altLang="zh-CN">
                                <a:latin typeface="Cambria Math" panose="02040503050406030204" pitchFamily="18" charset="0"/>
                              </a:rPr>
                              <m:t>𝜎</m:t>
                            </m:r>
                          </m:e>
                          <m:sub>
                            <m:r>
                              <a:rPr lang="en-US" altLang="zh-CN" b="0" i="1" smtClean="0">
                                <a:latin typeface="Cambria Math" panose="02040503050406030204" pitchFamily="18" charset="0"/>
                              </a:rPr>
                              <m:t>𝑠</m:t>
                            </m:r>
                          </m:sub>
                          <m:sup>
                            <m:r>
                              <a:rPr lang="en-US" altLang="zh-CN">
                                <a:latin typeface="Cambria Math" panose="02040503050406030204" pitchFamily="18" charset="0"/>
                              </a:rPr>
                              <m:t>2</m:t>
                            </m:r>
                          </m:sup>
                        </m:sSubSup>
                      </m:e>
                    </m:d>
                  </m:oMath>
                </a14:m>
                <a:endParaRPr lang="en-US" altLang="zh-CN" b="0" dirty="0"/>
              </a:p>
              <a:p>
                <a:pPr marL="530352" lvl="1" indent="0">
                  <a:buNone/>
                </a:pPr>
                <a:endParaRPr lang="en-US" altLang="zh-CN" dirty="0"/>
              </a:p>
              <a:p>
                <a:pPr lvl="0"/>
                <a:r>
                  <a:rPr lang="en-US" altLang="zh-CN" sz="1900" dirty="0">
                    <a:solidFill>
                      <a:srgbClr val="191B0E"/>
                    </a:solidFill>
                  </a:rPr>
                  <a:t>So, </a:t>
                </a:r>
                <a14:m>
                  <m:oMath xmlns:m="http://schemas.openxmlformats.org/officeDocument/2006/math">
                    <m:r>
                      <a:rPr lang="en-US" altLang="zh-CN" sz="1800" i="1">
                        <a:latin typeface="Cambria Math" panose="02040503050406030204" pitchFamily="18" charset="0"/>
                      </a:rPr>
                      <m:t>𝑣𝑎𝑟</m:t>
                    </m:r>
                    <m:d>
                      <m:dPr>
                        <m:begChr m:val="["/>
                        <m:endChr m:val="]"/>
                        <m:ctrlPr>
                          <a:rPr lang="en-US" altLang="zh-CN" sz="1800" i="1">
                            <a:latin typeface="Cambria Math" panose="02040503050406030204" pitchFamily="18" charset="0"/>
                          </a:rPr>
                        </m:ctrlPr>
                      </m:dPr>
                      <m:e>
                        <m:r>
                          <a:rPr lang="en-US" altLang="zh-CN" sz="1800" i="1">
                            <a:latin typeface="Cambria Math" panose="02040503050406030204" pitchFamily="18" charset="0"/>
                          </a:rPr>
                          <m:t>𝛾</m:t>
                        </m:r>
                        <m:d>
                          <m:dPr>
                            <m:ctrlPr>
                              <a:rPr lang="en-US" altLang="zh-CN" sz="1800" i="1">
                                <a:latin typeface="Cambria Math" panose="02040503050406030204" pitchFamily="18" charset="0"/>
                              </a:rPr>
                            </m:ctrlPr>
                          </m:dPr>
                          <m:e>
                            <m:acc>
                              <m:accPr>
                                <m:chr m:val="̃"/>
                                <m:ctrlPr>
                                  <a:rPr lang="en-US" altLang="zh-CN" sz="1800" i="1">
                                    <a:latin typeface="Cambria Math" panose="02040503050406030204" pitchFamily="18" charset="0"/>
                                  </a:rPr>
                                </m:ctrlPr>
                              </m:accPr>
                              <m:e>
                                <m:r>
                                  <a:rPr lang="en-US" altLang="zh-CN" sz="1800" i="1">
                                    <a:latin typeface="Cambria Math" panose="02040503050406030204" pitchFamily="18" charset="0"/>
                                  </a:rPr>
                                  <m:t>𝑠</m:t>
                                </m:r>
                              </m:e>
                            </m:acc>
                          </m:e>
                        </m:d>
                        <m:acc>
                          <m:accPr>
                            <m:chr m:val="̃"/>
                            <m:ctrlPr>
                              <a:rPr lang="en-US" altLang="zh-CN" sz="1800" i="1">
                                <a:latin typeface="Cambria Math" panose="02040503050406030204" pitchFamily="18" charset="0"/>
                              </a:rPr>
                            </m:ctrlPr>
                          </m:accPr>
                          <m:e>
                            <m:r>
                              <a:rPr lang="en-US" altLang="zh-CN" sz="1800" i="1">
                                <a:latin typeface="Cambria Math" panose="02040503050406030204" pitchFamily="18" charset="0"/>
                              </a:rPr>
                              <m:t>𝑥</m:t>
                            </m:r>
                          </m:e>
                        </m:acc>
                      </m:e>
                    </m:d>
                    <m:r>
                      <a:rPr lang="en-US" altLang="zh-CN" sz="1800" b="0" i="1" smtClean="0">
                        <a:latin typeface="Cambria Math" panose="02040503050406030204" pitchFamily="18" charset="0"/>
                      </a:rPr>
                      <m:t>−</m:t>
                    </m:r>
                    <m:r>
                      <a:rPr lang="en-US" altLang="zh-CN" sz="1800" i="1">
                        <a:latin typeface="Cambria Math" panose="02040503050406030204" pitchFamily="18" charset="0"/>
                      </a:rPr>
                      <m:t>𝑣𝑎𝑟</m:t>
                    </m:r>
                    <m:d>
                      <m:dPr>
                        <m:begChr m:val="["/>
                        <m:endChr m:val="]"/>
                        <m:ctrlPr>
                          <a:rPr lang="en-US" altLang="zh-CN" sz="1800" i="1">
                            <a:latin typeface="Cambria Math" panose="02040503050406030204" pitchFamily="18" charset="0"/>
                          </a:rPr>
                        </m:ctrlPr>
                      </m:dPr>
                      <m:e>
                        <m:r>
                          <a:rPr lang="en-US" altLang="zh-CN" sz="1800" i="1">
                            <a:latin typeface="Cambria Math" panose="02040503050406030204" pitchFamily="18" charset="0"/>
                          </a:rPr>
                          <m:t>𝛼</m:t>
                        </m:r>
                        <m:acc>
                          <m:accPr>
                            <m:chr m:val="̃"/>
                            <m:ctrlPr>
                              <a:rPr lang="en-US" altLang="zh-CN" sz="1800" i="1">
                                <a:latin typeface="Cambria Math" panose="02040503050406030204" pitchFamily="18" charset="0"/>
                              </a:rPr>
                            </m:ctrlPr>
                          </m:accPr>
                          <m:e>
                            <m:r>
                              <a:rPr lang="en-US" altLang="zh-CN" sz="1800" i="1">
                                <a:latin typeface="Cambria Math" panose="02040503050406030204" pitchFamily="18" charset="0"/>
                              </a:rPr>
                              <m:t>𝑥</m:t>
                            </m:r>
                          </m:e>
                        </m:acc>
                      </m:e>
                    </m:d>
                    <m:r>
                      <a:rPr lang="en-US" altLang="zh-CN" sz="1800" b="0" i="1" smtClean="0">
                        <a:latin typeface="Cambria Math" panose="02040503050406030204" pitchFamily="18" charset="0"/>
                      </a:rPr>
                      <m:t>=(3</m:t>
                    </m:r>
                    <m:sSup>
                      <m:sSupPr>
                        <m:ctrlPr>
                          <a:rPr lang="en-US" altLang="zh-CN" sz="1800" b="0" i="1" smtClean="0">
                            <a:latin typeface="Cambria Math" panose="02040503050406030204" pitchFamily="18" charset="0"/>
                          </a:rPr>
                        </m:ctrlPr>
                      </m:sSupPr>
                      <m:e>
                        <m:r>
                          <a:rPr lang="en-US" altLang="zh-CN" sz="1800" b="0" i="1" smtClean="0">
                            <a:latin typeface="Cambria Math" panose="02040503050406030204" pitchFamily="18" charset="0"/>
                          </a:rPr>
                          <m:t>𝜋</m:t>
                        </m:r>
                      </m:e>
                      <m:sup>
                        <m:r>
                          <a:rPr lang="en-US" altLang="zh-CN" sz="1800" b="0" i="1" smtClean="0">
                            <a:latin typeface="Cambria Math" panose="02040503050406030204" pitchFamily="18" charset="0"/>
                          </a:rPr>
                          <m:t>2</m:t>
                        </m:r>
                      </m:sup>
                    </m:sSup>
                    <m:sSubSup>
                      <m:sSubSupPr>
                        <m:ctrlPr>
                          <a:rPr lang="en-US" altLang="zh-CN" sz="1800" i="1">
                            <a:latin typeface="Cambria Math" panose="02040503050406030204" pitchFamily="18" charset="0"/>
                          </a:rPr>
                        </m:ctrlPr>
                      </m:sSubSupPr>
                      <m:e>
                        <m:r>
                          <a:rPr lang="en-US" altLang="zh-CN" sz="1800">
                            <a:latin typeface="Cambria Math" panose="02040503050406030204" pitchFamily="18" charset="0"/>
                          </a:rPr>
                          <m:t>𝜎</m:t>
                        </m:r>
                      </m:e>
                      <m:sub>
                        <m:r>
                          <a:rPr lang="en-US" altLang="zh-CN" sz="1800" i="1">
                            <a:latin typeface="Cambria Math" panose="02040503050406030204" pitchFamily="18" charset="0"/>
                          </a:rPr>
                          <m:t>𝑠</m:t>
                        </m:r>
                      </m:sub>
                      <m:sup>
                        <m:r>
                          <a:rPr lang="en-US" altLang="zh-CN" sz="1800">
                            <a:latin typeface="Cambria Math" panose="02040503050406030204" pitchFamily="18" charset="0"/>
                          </a:rPr>
                          <m:t>2</m:t>
                        </m:r>
                      </m:sup>
                    </m:sSubSup>
                    <m:r>
                      <a:rPr lang="en-US" altLang="zh-CN" sz="1800" b="0" i="1" smtClean="0">
                        <a:latin typeface="Cambria Math" panose="02040503050406030204" pitchFamily="18" charset="0"/>
                      </a:rPr>
                      <m:t>−</m:t>
                    </m:r>
                    <m:sSubSup>
                      <m:sSubSupPr>
                        <m:ctrlPr>
                          <a:rPr lang="en-US" altLang="zh-CN" sz="1800" i="1">
                            <a:latin typeface="Cambria Math" panose="02040503050406030204" pitchFamily="18" charset="0"/>
                          </a:rPr>
                        </m:ctrlPr>
                      </m:sSubSupPr>
                      <m:e>
                        <m:r>
                          <a:rPr lang="en-US" altLang="zh-CN" sz="1800">
                            <a:latin typeface="Cambria Math" panose="02040503050406030204" pitchFamily="18" charset="0"/>
                          </a:rPr>
                          <m:t>𝜎</m:t>
                        </m:r>
                      </m:e>
                      <m:sub>
                        <m:r>
                          <a:rPr lang="en-US" altLang="zh-CN" sz="1800" i="1">
                            <a:latin typeface="Cambria Math" panose="02040503050406030204" pitchFamily="18" charset="0"/>
                          </a:rPr>
                          <m:t>𝑠</m:t>
                        </m:r>
                      </m:sub>
                      <m:sup>
                        <m:r>
                          <a:rPr lang="en-US" altLang="zh-CN" sz="1800">
                            <a:latin typeface="Cambria Math" panose="02040503050406030204" pitchFamily="18" charset="0"/>
                          </a:rPr>
                          <m:t>2</m:t>
                        </m:r>
                      </m:sup>
                    </m:sSubSup>
                    <m:sSubSup>
                      <m:sSubSupPr>
                        <m:ctrlPr>
                          <a:rPr lang="en-US" altLang="zh-CN" sz="1800" i="1">
                            <a:latin typeface="Cambria Math" panose="02040503050406030204" pitchFamily="18" charset="0"/>
                          </a:rPr>
                        </m:ctrlPr>
                      </m:sSubSupPr>
                      <m:e>
                        <m:r>
                          <a:rPr lang="en-US" altLang="zh-CN" sz="1800">
                            <a:latin typeface="Cambria Math" panose="02040503050406030204" pitchFamily="18" charset="0"/>
                          </a:rPr>
                          <m:t>𝜎</m:t>
                        </m:r>
                      </m:e>
                      <m:sub>
                        <m:r>
                          <a:rPr lang="zh-CN" altLang="en-US" sz="1800" i="1" smtClean="0">
                            <a:latin typeface="Cambria Math" panose="02040503050406030204" pitchFamily="18" charset="0"/>
                          </a:rPr>
                          <m:t>𝜀</m:t>
                        </m:r>
                      </m:sub>
                      <m:sup>
                        <m:r>
                          <a:rPr lang="en-US" altLang="zh-CN" sz="1800">
                            <a:latin typeface="Cambria Math" panose="02040503050406030204" pitchFamily="18" charset="0"/>
                          </a:rPr>
                          <m:t>2</m:t>
                        </m:r>
                      </m:sup>
                    </m:sSubSup>
                    <m:r>
                      <a:rPr lang="en-US" altLang="zh-CN" sz="1800" b="0" i="0" smtClean="0">
                        <a:latin typeface="Cambria Math" panose="02040503050406030204" pitchFamily="18" charset="0"/>
                      </a:rPr>
                      <m:t>−</m:t>
                    </m:r>
                    <m:f>
                      <m:fPr>
                        <m:ctrlPr>
                          <a:rPr lang="en-US" altLang="zh-CN" sz="1800" b="0" i="0" smtClean="0">
                            <a:latin typeface="Cambria Math" panose="02040503050406030204" pitchFamily="18" charset="0"/>
                          </a:rPr>
                        </m:ctrlPr>
                      </m:fPr>
                      <m:num>
                        <m:sSubSup>
                          <m:sSubSupPr>
                            <m:ctrlPr>
                              <a:rPr lang="en-US" altLang="zh-CN" i="1">
                                <a:latin typeface="Cambria Math" panose="02040503050406030204" pitchFamily="18" charset="0"/>
                              </a:rPr>
                            </m:ctrlPr>
                          </m:sSubSupPr>
                          <m:e>
                            <m:r>
                              <a:rPr lang="en-US" altLang="zh-CN">
                                <a:latin typeface="Cambria Math" panose="02040503050406030204" pitchFamily="18" charset="0"/>
                              </a:rPr>
                              <m:t>𝜎</m:t>
                            </m:r>
                          </m:e>
                          <m:sub>
                            <m:r>
                              <a:rPr lang="en-US" altLang="zh-CN" i="1">
                                <a:latin typeface="Cambria Math" panose="02040503050406030204" pitchFamily="18" charset="0"/>
                              </a:rPr>
                              <m:t>𝑠</m:t>
                            </m:r>
                          </m:sub>
                          <m:sup>
                            <m:r>
                              <a:rPr lang="en-US" altLang="zh-CN" b="0" i="0" smtClean="0">
                                <a:latin typeface="Cambria Math" panose="02040503050406030204" pitchFamily="18" charset="0"/>
                              </a:rPr>
                              <m:t>4</m:t>
                            </m:r>
                          </m:sup>
                        </m:sSubSup>
                        <m:sSubSup>
                          <m:sSubSupPr>
                            <m:ctrlPr>
                              <a:rPr lang="en-US" altLang="zh-CN" i="1">
                                <a:latin typeface="Cambria Math" panose="02040503050406030204" pitchFamily="18" charset="0"/>
                              </a:rPr>
                            </m:ctrlPr>
                          </m:sSubSupPr>
                          <m:e>
                            <m:r>
                              <a:rPr lang="en-US" altLang="zh-CN">
                                <a:latin typeface="Cambria Math" panose="02040503050406030204" pitchFamily="18" charset="0"/>
                              </a:rPr>
                              <m:t>𝜎</m:t>
                            </m:r>
                          </m:e>
                          <m:sub>
                            <m:r>
                              <a:rPr lang="zh-CN" altLang="en-US" i="1">
                                <a:latin typeface="Cambria Math" panose="02040503050406030204" pitchFamily="18" charset="0"/>
                              </a:rPr>
                              <m:t>𝜀</m:t>
                            </m:r>
                          </m:sub>
                          <m:sup>
                            <m:r>
                              <a:rPr lang="en-US" altLang="zh-CN">
                                <a:latin typeface="Cambria Math" panose="02040503050406030204" pitchFamily="18" charset="0"/>
                              </a:rPr>
                              <m:t>2</m:t>
                            </m:r>
                          </m:sup>
                        </m:sSubSup>
                      </m:num>
                      <m:den>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𝜋</m:t>
                            </m:r>
                          </m:e>
                          <m:sup>
                            <m:r>
                              <a:rPr lang="en-US" altLang="zh-CN" b="0" i="1" smtClean="0">
                                <a:latin typeface="Cambria Math" panose="02040503050406030204" pitchFamily="18" charset="0"/>
                              </a:rPr>
                              <m:t>2</m:t>
                            </m:r>
                          </m:sup>
                        </m:sSup>
                      </m:den>
                    </m:f>
                    <m:r>
                      <a:rPr lang="en-US" altLang="zh-CN" b="0" i="1" smtClean="0">
                        <a:latin typeface="Cambria Math" panose="02040503050406030204" pitchFamily="18" charset="0"/>
                      </a:rPr>
                      <m:t>−</m:t>
                    </m:r>
                    <m:sSubSup>
                      <m:sSubSupPr>
                        <m:ctrlPr>
                          <a:rPr lang="en-US" altLang="zh-CN" i="1">
                            <a:latin typeface="Cambria Math" panose="02040503050406030204" pitchFamily="18" charset="0"/>
                          </a:rPr>
                        </m:ctrlPr>
                      </m:sSubSupPr>
                      <m:e>
                        <m:r>
                          <a:rPr lang="en-US" altLang="zh-CN">
                            <a:latin typeface="Cambria Math" panose="02040503050406030204" pitchFamily="18" charset="0"/>
                          </a:rPr>
                          <m:t>𝜎</m:t>
                        </m:r>
                      </m:e>
                      <m:sub>
                        <m:r>
                          <a:rPr lang="en-US" altLang="zh-CN" i="1">
                            <a:latin typeface="Cambria Math" panose="02040503050406030204" pitchFamily="18" charset="0"/>
                          </a:rPr>
                          <m:t>𝑠</m:t>
                        </m:r>
                      </m:sub>
                      <m:sup>
                        <m:r>
                          <a:rPr lang="en-US" altLang="zh-CN" b="0" i="0" smtClean="0">
                            <a:latin typeface="Cambria Math" panose="02040503050406030204" pitchFamily="18" charset="0"/>
                          </a:rPr>
                          <m:t>6</m:t>
                        </m:r>
                      </m:sup>
                    </m:sSubSup>
                    <m:r>
                      <a:rPr lang="en-US" altLang="zh-CN">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𝜋</m:t>
                        </m:r>
                      </m:e>
                      <m:sup>
                        <m:r>
                          <a:rPr lang="en-US" altLang="zh-CN" i="1">
                            <a:latin typeface="Cambria Math" panose="02040503050406030204" pitchFamily="18" charset="0"/>
                          </a:rPr>
                          <m:t>2</m:t>
                        </m:r>
                      </m:sup>
                    </m:sSup>
                    <m:r>
                      <a:rPr lang="en-US" altLang="zh-CN" b="0" i="1" smtClean="0">
                        <a:latin typeface="Cambria Math" panose="02040503050406030204" pitchFamily="18" charset="0"/>
                      </a:rPr>
                      <m:t>)/</m:t>
                    </m:r>
                    <m:sSubSup>
                      <m:sSubSupPr>
                        <m:ctrlPr>
                          <a:rPr lang="en-US" altLang="zh-CN" i="1" smtClean="0">
                            <a:latin typeface="Cambria Math" panose="02040503050406030204" pitchFamily="18" charset="0"/>
                          </a:rPr>
                        </m:ctrlPr>
                      </m:sSubSupPr>
                      <m:e>
                        <m:r>
                          <a:rPr lang="en-US" altLang="zh-CN">
                            <a:latin typeface="Cambria Math" panose="02040503050406030204" pitchFamily="18" charset="0"/>
                          </a:rPr>
                          <m:t>𝜎</m:t>
                        </m:r>
                      </m:e>
                      <m:sub>
                        <m:r>
                          <a:rPr lang="zh-CN" altLang="en-US" i="1">
                            <a:latin typeface="Cambria Math" panose="02040503050406030204" pitchFamily="18" charset="0"/>
                          </a:rPr>
                          <m:t>𝜀</m:t>
                        </m:r>
                      </m:sub>
                      <m:sup>
                        <m:r>
                          <a:rPr lang="en-US" altLang="zh-CN" b="0" i="0" smtClean="0">
                            <a:latin typeface="Cambria Math" panose="02040503050406030204" pitchFamily="18" charset="0"/>
                          </a:rPr>
                          <m:t>4</m:t>
                        </m:r>
                      </m:sup>
                    </m:sSubSup>
                    <m:r>
                      <a:rPr lang="en-US" altLang="zh-CN" b="0" i="1" smtClean="0">
                        <a:latin typeface="Cambria Math" panose="02040503050406030204" pitchFamily="18" charset="0"/>
                      </a:rPr>
                      <m:t>𝐴</m:t>
                    </m:r>
                  </m:oMath>
                </a14:m>
                <a:r>
                  <a:rPr lang="en-US" altLang="zh-CN" sz="1900" dirty="0">
                    <a:solidFill>
                      <a:srgbClr val="191B0E"/>
                    </a:solidFill>
                  </a:rPr>
                  <a:t>                          (1</a:t>
                </a:r>
                <a:r>
                  <a:rPr lang="zh-CN" altLang="en-US" sz="1900" dirty="0">
                    <a:solidFill>
                      <a:srgbClr val="191B0E"/>
                    </a:solidFill>
                  </a:rPr>
                  <a:t>）</a:t>
                </a:r>
                <a:endParaRPr lang="en-US" altLang="zh-CN" sz="1900" dirty="0">
                  <a:solidFill>
                    <a:srgbClr val="191B0E"/>
                  </a:solidFill>
                </a:endParaRPr>
              </a:p>
              <a:p>
                <a:pPr lvl="0"/>
                <a:r>
                  <a:rPr lang="en-US" altLang="zh-CN" sz="1900" dirty="0">
                    <a:solidFill>
                      <a:srgbClr val="191B0E"/>
                    </a:solidFill>
                  </a:rPr>
                  <a:t>When, </a:t>
                </a:r>
                <a14:m>
                  <m:oMath xmlns:m="http://schemas.openxmlformats.org/officeDocument/2006/math">
                    <m:sSup>
                      <m:sSupPr>
                        <m:ctrlPr>
                          <a:rPr lang="en-US" altLang="zh-CN" sz="1800" i="1">
                            <a:solidFill>
                              <a:srgbClr val="191B0E"/>
                            </a:solidFill>
                            <a:latin typeface="Cambria Math" panose="02040503050406030204" pitchFamily="18" charset="0"/>
                          </a:rPr>
                        </m:ctrlPr>
                      </m:sSupPr>
                      <m:e>
                        <m:r>
                          <a:rPr lang="en-US" altLang="zh-CN" sz="1800" i="1">
                            <a:solidFill>
                              <a:srgbClr val="191B0E"/>
                            </a:solidFill>
                            <a:latin typeface="Cambria Math" panose="02040503050406030204" pitchFamily="18" charset="0"/>
                          </a:rPr>
                          <m:t>𝜋</m:t>
                        </m:r>
                      </m:e>
                      <m:sup>
                        <m:r>
                          <a:rPr lang="en-US" altLang="zh-CN" sz="1800" i="1">
                            <a:solidFill>
                              <a:srgbClr val="191B0E"/>
                            </a:solidFill>
                            <a:latin typeface="Cambria Math" panose="02040503050406030204" pitchFamily="18" charset="0"/>
                          </a:rPr>
                          <m:t>2</m:t>
                        </m:r>
                      </m:sup>
                    </m:sSup>
                  </m:oMath>
                </a14:m>
                <a:r>
                  <a:rPr lang="en-US" altLang="zh-CN" sz="1800" dirty="0">
                    <a:solidFill>
                      <a:srgbClr val="191B0E"/>
                    </a:solidFill>
                  </a:rPr>
                  <a:t> &gt; </a:t>
                </a:r>
                <a14:m>
                  <m:oMath xmlns:m="http://schemas.openxmlformats.org/officeDocument/2006/math">
                    <m:sSubSup>
                      <m:sSubSupPr>
                        <m:ctrlPr>
                          <a:rPr lang="en-US" altLang="zh-CN" sz="1800" i="1">
                            <a:solidFill>
                              <a:srgbClr val="191B0E"/>
                            </a:solidFill>
                            <a:latin typeface="Cambria Math" panose="02040503050406030204" pitchFamily="18" charset="0"/>
                          </a:rPr>
                        </m:ctrlPr>
                      </m:sSubSupPr>
                      <m:e>
                        <m:sSubSup>
                          <m:sSubSupPr>
                            <m:ctrlPr>
                              <a:rPr lang="en-US" altLang="zh-CN" sz="1800" i="1">
                                <a:solidFill>
                                  <a:srgbClr val="191B0E"/>
                                </a:solidFill>
                                <a:latin typeface="Cambria Math" panose="02040503050406030204" pitchFamily="18" charset="0"/>
                              </a:rPr>
                            </m:ctrlPr>
                          </m:sSubSupPr>
                          <m:e>
                            <m:r>
                              <a:rPr lang="en-US" altLang="zh-CN" sz="1800" i="1">
                                <a:solidFill>
                                  <a:srgbClr val="191B0E"/>
                                </a:solidFill>
                                <a:latin typeface="Cambria Math" panose="02040503050406030204" pitchFamily="18" charset="0"/>
                              </a:rPr>
                              <m:t>𝜎</m:t>
                            </m:r>
                          </m:e>
                          <m:sub>
                            <m:r>
                              <a:rPr lang="en-US" altLang="zh-CN" sz="1800" i="1">
                                <a:solidFill>
                                  <a:srgbClr val="191B0E"/>
                                </a:solidFill>
                                <a:latin typeface="Cambria Math" panose="02040503050406030204" pitchFamily="18" charset="0"/>
                              </a:rPr>
                              <m:t>𝑠</m:t>
                            </m:r>
                          </m:sub>
                          <m:sup>
                            <m:r>
                              <a:rPr lang="en-US" altLang="zh-CN" sz="1800" i="1">
                                <a:solidFill>
                                  <a:srgbClr val="191B0E"/>
                                </a:solidFill>
                                <a:latin typeface="Cambria Math" panose="02040503050406030204" pitchFamily="18" charset="0"/>
                              </a:rPr>
                              <m:t>2</m:t>
                            </m:r>
                          </m:sup>
                        </m:sSubSup>
                        <m:r>
                          <a:rPr lang="en-US" altLang="zh-CN" sz="1800" i="1">
                            <a:solidFill>
                              <a:srgbClr val="191B0E"/>
                            </a:solidFill>
                            <a:latin typeface="Cambria Math" panose="02040503050406030204" pitchFamily="18" charset="0"/>
                          </a:rPr>
                          <m:t>+</m:t>
                        </m:r>
                        <m:r>
                          <a:rPr lang="en-US" altLang="zh-CN" sz="1800" i="1">
                            <a:solidFill>
                              <a:srgbClr val="191B0E"/>
                            </a:solidFill>
                            <a:latin typeface="Cambria Math" panose="02040503050406030204" pitchFamily="18" charset="0"/>
                          </a:rPr>
                          <m:t>𝜎</m:t>
                        </m:r>
                      </m:e>
                      <m:sub>
                        <m:r>
                          <a:rPr lang="zh-CN" altLang="en-US" sz="1800" i="1">
                            <a:solidFill>
                              <a:srgbClr val="191B0E"/>
                            </a:solidFill>
                            <a:latin typeface="Cambria Math" panose="02040503050406030204" pitchFamily="18" charset="0"/>
                          </a:rPr>
                          <m:t>𝜀</m:t>
                        </m:r>
                      </m:sub>
                      <m:sup>
                        <m:r>
                          <a:rPr lang="en-US" altLang="zh-CN" sz="1800" i="1">
                            <a:solidFill>
                              <a:srgbClr val="191B0E"/>
                            </a:solidFill>
                            <a:latin typeface="Cambria Math" panose="02040503050406030204" pitchFamily="18" charset="0"/>
                          </a:rPr>
                          <m:t>2</m:t>
                        </m:r>
                      </m:sup>
                    </m:sSubSup>
                  </m:oMath>
                </a14:m>
                <a:r>
                  <a:rPr lang="en-US" altLang="zh-CN" sz="1900" dirty="0">
                    <a:solidFill>
                      <a:srgbClr val="191B0E"/>
                    </a:solidFill>
                  </a:rPr>
                  <a:t>, (1) &gt; 0. Therefore, manager's portfolio appears to the observer to be mean-variance inefficient since it has higher variance than a market portfolio having the same mean return.</a:t>
                </a:r>
              </a:p>
              <a:p>
                <a:pPr marL="530352" lvl="1" indent="0">
                  <a:buNone/>
                </a:pPr>
                <a:endParaRPr lang="en-US" altLang="zh-CN"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8699" y="1956021"/>
                <a:ext cx="7725687" cy="4540195"/>
              </a:xfrm>
              <a:blipFill>
                <a:blip r:embed="rId2"/>
                <a:stretch>
                  <a:fillRect l="-316" t="-1745" r="-316"/>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fld id="{C22EC132-B029-469E-9833-413C16851A07}" type="slidenum">
              <a:rPr lang="zh-CN" altLang="en-US" smtClean="0"/>
              <a:t>9</a:t>
            </a:fld>
            <a:endParaRPr lang="zh-CN" altLang="en-US"/>
          </a:p>
        </p:txBody>
      </p:sp>
    </p:spTree>
    <p:extLst>
      <p:ext uri="{BB962C8B-B14F-4D97-AF65-F5344CB8AC3E}">
        <p14:creationId xmlns:p14="http://schemas.microsoft.com/office/powerpoint/2010/main" val="248179339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1402</TotalTime>
  <Words>1087</Words>
  <Application>Microsoft Office PowerPoint</Application>
  <PresentationFormat>On-screen Show (4:3)</PresentationFormat>
  <Paragraphs>237</Paragraphs>
  <Slides>28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等线</vt:lpstr>
      <vt:lpstr>华文楷体</vt:lpstr>
      <vt:lpstr>Cambria Math</vt:lpstr>
      <vt:lpstr>Franklin Gothic Book</vt:lpstr>
      <vt:lpstr>Crop</vt:lpstr>
      <vt:lpstr>Differential Information and Performance Measurement Using a Security Market Line</vt:lpstr>
      <vt:lpstr>Content</vt:lpstr>
      <vt:lpstr>Introduction </vt:lpstr>
      <vt:lpstr>Introduction</vt:lpstr>
      <vt:lpstr>Content</vt:lpstr>
      <vt:lpstr>What can go wrong -use of SML analysis in presence of market timing</vt:lpstr>
      <vt:lpstr>What can go wrong -use of SML analysis in presence of market timing</vt:lpstr>
      <vt:lpstr>What can go wrong -use of SML analysis in presence of market timing</vt:lpstr>
      <vt:lpstr>What can go wrong -use of SML analysis in presence of market timing</vt:lpstr>
      <vt:lpstr>What can go wrong -use of SML analysis in presence of market timing</vt:lpstr>
      <vt:lpstr>What can go wrong -use of SML analysis in presence of market timing</vt:lpstr>
      <vt:lpstr>Content</vt:lpstr>
      <vt:lpstr>Mean-variance analysis and informed portfolio choice</vt:lpstr>
      <vt:lpstr>Mean-variance analysis and informed portfolio choice</vt:lpstr>
      <vt:lpstr>Mean-variance analysis and informed portfolio choice</vt:lpstr>
      <vt:lpstr>Mean-variance analysis and informed portfolio choice</vt:lpstr>
      <vt:lpstr>Theorem 1</vt:lpstr>
      <vt:lpstr>Content</vt:lpstr>
      <vt:lpstr>Theorem 2</vt:lpstr>
      <vt:lpstr>Theorem 2</vt:lpstr>
      <vt:lpstr>Theorem 2</vt:lpstr>
      <vt:lpstr>Theorem 2</vt:lpstr>
      <vt:lpstr>Content</vt:lpstr>
      <vt:lpstr>An example without any riskless asset</vt:lpstr>
      <vt:lpstr>An example without any riskless asset</vt:lpstr>
      <vt:lpstr>An example without any riskless asset</vt:lpstr>
      <vt:lpstr>Content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Differential Information and Performance Measurement Using a Security Market Line</dc:title>
  <dc:creator>x F</dc:creator>
  <cp:lastModifiedBy>x F</cp:lastModifiedBy>
  <cp:revision>67</cp:revision>
  <dcterms:created xsi:type="dcterms:W3CDTF">2016-10-10T03:03:11Z</dcterms:created>
  <dcterms:modified xsi:type="dcterms:W3CDTF">2016-10-13T01:15:16Z</dcterms:modified>
</cp:coreProperties>
</file>